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9" r:id="rId1"/>
  </p:sldMasterIdLst>
  <p:sldIdLst>
    <p:sldId id="256" r:id="rId2"/>
  </p:sldIdLst>
  <p:sldSz cx="12192000" cy="16256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2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8" y="-20071"/>
            <a:ext cx="12228421" cy="16296142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5699636"/>
            <a:ext cx="7768959" cy="3902345"/>
          </a:xfrm>
        </p:spPr>
        <p:txBody>
          <a:bodyPr anchor="b">
            <a:noAutofit/>
          </a:bodyPr>
          <a:lstStyle>
            <a:lvl1pPr algn="r">
              <a:defRPr sz="72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9601978"/>
            <a:ext cx="7768959" cy="2600057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4B45-2190-4E1D-B342-5AF14D95A417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08B4-8630-484C-85C1-08C050B10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00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444978"/>
            <a:ext cx="8463619" cy="8067793"/>
          </a:xfrm>
        </p:spPr>
        <p:txBody>
          <a:bodyPr anchor="ctr">
            <a:normAutofit/>
          </a:bodyPr>
          <a:lstStyle>
            <a:lvl1pPr algn="l">
              <a:defRPr sz="5867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0596504"/>
            <a:ext cx="8463619" cy="372376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4B45-2190-4E1D-B342-5AF14D95A417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08B4-8630-484C-85C1-08C050B10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232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1444978"/>
            <a:ext cx="8096243" cy="7164681"/>
          </a:xfrm>
        </p:spPr>
        <p:txBody>
          <a:bodyPr anchor="ctr">
            <a:normAutofit/>
          </a:bodyPr>
          <a:lstStyle>
            <a:lvl1pPr algn="l">
              <a:defRPr sz="5867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68099" y="8609659"/>
            <a:ext cx="7226405" cy="903111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13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10596504"/>
            <a:ext cx="8463620" cy="372376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4B45-2190-4E1D-B342-5AF14D95A417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08B4-8630-484C-85C1-08C050B10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643615" y="1873488"/>
            <a:ext cx="609759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/>
            <a:r>
              <a:rPr lang="en-US" sz="106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6842207"/>
            <a:ext cx="609759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/>
            <a:r>
              <a:rPr lang="en-US" sz="106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0285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4579527"/>
            <a:ext cx="8463620" cy="6152201"/>
          </a:xfrm>
        </p:spPr>
        <p:txBody>
          <a:bodyPr anchor="b">
            <a:normAutofit/>
          </a:bodyPr>
          <a:lstStyle>
            <a:lvl1pPr algn="l">
              <a:defRPr sz="5867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10731729"/>
            <a:ext cx="8463620" cy="3588537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4B45-2190-4E1D-B342-5AF14D95A417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08B4-8630-484C-85C1-08C050B10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80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1444978"/>
            <a:ext cx="8096243" cy="7164681"/>
          </a:xfrm>
        </p:spPr>
        <p:txBody>
          <a:bodyPr anchor="ctr">
            <a:normAutofit/>
          </a:bodyPr>
          <a:lstStyle>
            <a:lvl1pPr algn="l">
              <a:defRPr sz="5867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9512770"/>
            <a:ext cx="8463621" cy="121895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10731729"/>
            <a:ext cx="8463620" cy="3588537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4B45-2190-4E1D-B342-5AF14D95A417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08B4-8630-484C-85C1-08C050B10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643615" y="1873488"/>
            <a:ext cx="609759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/>
            <a:r>
              <a:rPr lang="en-US" sz="106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6842207"/>
            <a:ext cx="609759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/>
            <a:r>
              <a:rPr lang="en-US" sz="106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5364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131" y="1444978"/>
            <a:ext cx="8455287" cy="7164681"/>
          </a:xfrm>
        </p:spPr>
        <p:txBody>
          <a:bodyPr anchor="ctr">
            <a:normAutofit/>
          </a:bodyPr>
          <a:lstStyle>
            <a:lvl1pPr algn="l">
              <a:defRPr sz="5867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9512770"/>
            <a:ext cx="8463621" cy="121895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200">
                <a:solidFill>
                  <a:schemeClr val="accent1"/>
                </a:solidFill>
              </a:defRPr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10731729"/>
            <a:ext cx="8463620" cy="3588537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4B45-2190-4E1D-B342-5AF14D95A417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08B4-8630-484C-85C1-08C050B10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412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4B45-2190-4E1D-B342-5AF14D95A417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08B4-8630-484C-85C1-08C050B10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449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1444979"/>
            <a:ext cx="1305083" cy="12447884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799" y="1444979"/>
            <a:ext cx="6926701" cy="1244788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4B45-2190-4E1D-B342-5AF14D95A417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08B4-8630-484C-85C1-08C050B10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14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4B45-2190-4E1D-B342-5AF14D95A417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08B4-8630-484C-85C1-08C050B10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74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6402059"/>
            <a:ext cx="8463620" cy="4329673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10731728"/>
            <a:ext cx="8463620" cy="2039467"/>
          </a:xfrm>
        </p:spPr>
        <p:txBody>
          <a:bodyPr anchor="t"/>
          <a:lstStyle>
            <a:lvl1pPr marL="0" indent="0" algn="l">
              <a:buNone/>
              <a:defRPr sz="26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4B45-2190-4E1D-B342-5AF14D95A417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08B4-8630-484C-85C1-08C050B10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732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444978"/>
            <a:ext cx="8463619" cy="313078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5121396"/>
            <a:ext cx="4117479" cy="919886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939" y="5121400"/>
            <a:ext cx="4117480" cy="919886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4B45-2190-4E1D-B342-5AF14D95A417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08B4-8630-484C-85C1-08C050B10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83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444978"/>
            <a:ext cx="8463617" cy="313078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5122330"/>
            <a:ext cx="4120896" cy="1365954"/>
          </a:xfrm>
        </p:spPr>
        <p:txBody>
          <a:bodyPr anchor="b">
            <a:noAutofit/>
          </a:bodyPr>
          <a:lstStyle>
            <a:lvl1pPr marL="0" indent="0">
              <a:buNone/>
              <a:defRPr sz="3200" b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799" y="6488288"/>
            <a:ext cx="4120896" cy="783198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5520" y="5122330"/>
            <a:ext cx="4120896" cy="1365954"/>
          </a:xfrm>
        </p:spPr>
        <p:txBody>
          <a:bodyPr anchor="b">
            <a:noAutofit/>
          </a:bodyPr>
          <a:lstStyle>
            <a:lvl1pPr marL="0" indent="0">
              <a:buNone/>
              <a:defRPr sz="3200" b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5520" y="6488288"/>
            <a:ext cx="4120896" cy="783198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4B45-2190-4E1D-B342-5AF14D95A417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08B4-8630-484C-85C1-08C050B10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60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1444978"/>
            <a:ext cx="8463619" cy="313078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4B45-2190-4E1D-B342-5AF14D95A417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08B4-8630-484C-85C1-08C050B10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07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4B45-2190-4E1D-B342-5AF14D95A417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08B4-8630-484C-85C1-08C050B10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16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3552246"/>
            <a:ext cx="3720243" cy="3030438"/>
          </a:xfrm>
        </p:spPr>
        <p:txBody>
          <a:bodyPr anchor="b">
            <a:normAutofit/>
          </a:bodyPr>
          <a:lstStyle>
            <a:lvl1pPr>
              <a:defRPr sz="26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1220564"/>
            <a:ext cx="4514716" cy="13099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6582683"/>
            <a:ext cx="3720243" cy="6126101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4B45-2190-4E1D-B342-5AF14D95A417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08B4-8630-484C-85C1-08C050B10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4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11379200"/>
            <a:ext cx="8463619" cy="1343379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799" y="1444978"/>
            <a:ext cx="8463619" cy="9115776"/>
          </a:xfrm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12722579"/>
            <a:ext cx="8463619" cy="159768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4B45-2190-4E1D-B342-5AF14D95A417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08B4-8630-484C-85C1-08C050B10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65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20071"/>
            <a:ext cx="12228423" cy="16296142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1444978"/>
            <a:ext cx="8463617" cy="31307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5121400"/>
            <a:ext cx="8463619" cy="9198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14320269"/>
            <a:ext cx="912176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44B45-2190-4E1D-B342-5AF14D95A417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799" y="14320269"/>
            <a:ext cx="6163964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14320269"/>
            <a:ext cx="683517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C6D08B4-8630-484C-85C1-08C050B10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31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  <p:sldLayoutId id="2147484021" r:id="rId12"/>
    <p:sldLayoutId id="2147484022" r:id="rId13"/>
    <p:sldLayoutId id="2147484023" r:id="rId14"/>
    <p:sldLayoutId id="2147484024" r:id="rId15"/>
    <p:sldLayoutId id="2147484025" r:id="rId16"/>
  </p:sldLayoutIdLst>
  <p:txStyles>
    <p:titleStyle>
      <a:lvl1pPr algn="l" defTabSz="609585" rtl="0" eaLnBrk="1" latinLnBrk="0" hangingPunct="1">
        <a:spcBef>
          <a:spcPct val="0"/>
        </a:spcBef>
        <a:buNone/>
        <a:defRPr kumimoji="1" sz="48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1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5000">
              <a:schemeClr val="bg2">
                <a:lumMod val="0"/>
                <a:lumOff val="10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1147278" y="817567"/>
            <a:ext cx="853310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令和４年度分</a:t>
            </a:r>
            <a:endParaRPr lang="en-US" altLang="ja-JP" sz="32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ja-JP" sz="32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障害者福祉タクシー利用料金（タクシー券）</a:t>
            </a:r>
            <a:endParaRPr lang="en-US" altLang="ja-JP" sz="32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ja-JP" sz="32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自動車燃料費（ガソリン</a:t>
            </a:r>
            <a:r>
              <a:rPr lang="ja-JP" altLang="en-US" sz="32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券）</a:t>
            </a:r>
            <a:endParaRPr lang="en-US" altLang="ja-JP" sz="32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ja-JP" sz="32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福祉有償運送料金（福祉有償運送券）</a:t>
            </a:r>
            <a:endParaRPr lang="en-US" altLang="ja-JP" sz="32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2400" b="1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令和４年３月</a:t>
            </a:r>
            <a:r>
              <a:rPr lang="en-US" altLang="ja-JP" sz="2400" b="1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14</a:t>
            </a:r>
            <a:r>
              <a:rPr lang="ja-JP" altLang="en-US" sz="2400" b="1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日（月）～同年４月</a:t>
            </a:r>
            <a:r>
              <a:rPr lang="en-US" altLang="ja-JP" sz="2400" b="1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28</a:t>
            </a:r>
            <a:r>
              <a:rPr lang="ja-JP" altLang="en-US" sz="2400" b="1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日（木）</a:t>
            </a:r>
            <a:endParaRPr lang="en-US" altLang="ja-JP" sz="2400" b="1" u="sng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2400" b="1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申請は郵送のみ</a:t>
            </a:r>
            <a:r>
              <a:rPr lang="ja-JP" altLang="en-US" sz="24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とし、利用券は簡易書留で郵送します</a:t>
            </a:r>
            <a:endParaRPr lang="en-US" altLang="ja-JP" sz="24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同</a:t>
            </a:r>
            <a:r>
              <a:rPr lang="ja-JP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</a:t>
            </a:r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lang="ja-JP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日（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金</a:t>
            </a:r>
            <a:r>
              <a:rPr lang="ja-JP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までは同じ枚数の助成が受けられます</a:t>
            </a:r>
            <a:endParaRPr lang="ja-JP" altLang="en-US" sz="24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0" name="ストライプ矢印 19"/>
          <p:cNvSpPr/>
          <p:nvPr/>
        </p:nvSpPr>
        <p:spPr>
          <a:xfrm>
            <a:off x="404791" y="3987666"/>
            <a:ext cx="1109663" cy="10151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手順１</a:t>
            </a:r>
          </a:p>
        </p:txBody>
      </p:sp>
      <p:sp>
        <p:nvSpPr>
          <p:cNvPr id="22" name="ストライプ矢印 21"/>
          <p:cNvSpPr/>
          <p:nvPr/>
        </p:nvSpPr>
        <p:spPr>
          <a:xfrm>
            <a:off x="404790" y="6908681"/>
            <a:ext cx="1109663" cy="10151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手順２</a:t>
            </a:r>
          </a:p>
        </p:txBody>
      </p:sp>
      <p:sp>
        <p:nvSpPr>
          <p:cNvPr id="23" name="ストライプ矢印 22"/>
          <p:cNvSpPr/>
          <p:nvPr/>
        </p:nvSpPr>
        <p:spPr>
          <a:xfrm>
            <a:off x="404789" y="10575064"/>
            <a:ext cx="1109663" cy="10151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手順３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-1341644" y="14983023"/>
            <a:ext cx="111920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33400" indent="3492500"/>
            <a:r>
              <a:rPr lang="ja-JP" altLang="en-US" sz="16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問い合わせ先・</a:t>
            </a:r>
            <a:r>
              <a:rPr lang="ja-JP" altLang="en-US" sz="16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送付先　　</a:t>
            </a:r>
            <a:r>
              <a:rPr lang="ja-JP" altLang="en-US" sz="16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鎌倉市　健康福祉部　障害福祉課　障害福祉担当</a:t>
            </a:r>
            <a:endParaRPr lang="en-US" altLang="ja-JP" sz="16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R="533400" indent="3492500">
              <a:spcAft>
                <a:spcPts val="0"/>
              </a:spcAft>
            </a:pPr>
            <a:r>
              <a:rPr lang="ja-JP" altLang="en-US" sz="16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 〒</a:t>
            </a:r>
            <a:r>
              <a:rPr lang="en-US" altLang="ja-JP" sz="16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248-8686</a:t>
            </a:r>
            <a:r>
              <a:rPr lang="ja-JP" altLang="en-US" sz="16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鎌倉市御成町</a:t>
            </a:r>
            <a:r>
              <a:rPr lang="en-US" altLang="ja-JP" sz="16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18</a:t>
            </a:r>
            <a:r>
              <a:rPr lang="ja-JP" altLang="en-US" sz="16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番</a:t>
            </a:r>
            <a:r>
              <a:rPr lang="en-US" altLang="ja-JP" sz="16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10</a:t>
            </a:r>
            <a:r>
              <a:rPr lang="ja-JP" altLang="en-US" sz="16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号</a:t>
            </a:r>
            <a:endParaRPr lang="en-US" altLang="ja-JP" sz="16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R="533400" indent="3492500">
              <a:spcAft>
                <a:spcPts val="0"/>
              </a:spcAft>
            </a:pPr>
            <a:r>
              <a:rPr lang="ja-JP" altLang="en-US" sz="16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電話　</a:t>
            </a:r>
            <a:r>
              <a:rPr lang="en-US" altLang="ja-JP" sz="16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0467-23-3000</a:t>
            </a:r>
            <a:r>
              <a:rPr lang="ja-JP" altLang="en-US" sz="16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内線　</a:t>
            </a:r>
            <a:r>
              <a:rPr lang="en-US" altLang="ja-JP" sz="16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2369</a:t>
            </a:r>
            <a:r>
              <a:rPr lang="ja-JP" altLang="en-US" sz="16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・</a:t>
            </a:r>
            <a:r>
              <a:rPr lang="en-US" altLang="ja-JP" sz="16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2367</a:t>
            </a:r>
            <a:r>
              <a:rPr lang="ja-JP" altLang="en-US" sz="16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altLang="ja-JP" sz="16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FAX</a:t>
            </a:r>
            <a:r>
              <a:rPr lang="ja-JP" altLang="en-US" sz="16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altLang="ja-JP" sz="16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0467-25-1443</a:t>
            </a:r>
            <a:r>
              <a:rPr lang="ja-JP" altLang="en-US" sz="16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　　　　　　　　　　　　　　　</a:t>
            </a:r>
            <a:endParaRPr lang="en-US" altLang="ja-JP" sz="1600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R="533400" indent="3492500">
              <a:spcAft>
                <a:spcPts val="0"/>
              </a:spcAft>
            </a:pPr>
            <a:r>
              <a:rPr lang="ja-JP" altLang="en-US" sz="16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メール　</a:t>
            </a:r>
            <a:r>
              <a:rPr lang="en-US" altLang="ja-JP" sz="16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shafuku@city.kamakura.kanagawa.jp</a:t>
            </a:r>
            <a:endParaRPr lang="ja-JP" altLang="ja-JP" sz="1600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830361" y="4384995"/>
            <a:ext cx="802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申請書の入手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594248" y="5116561"/>
            <a:ext cx="97952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時期：３月１４日（月）から</a:t>
            </a:r>
            <a:endParaRPr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lvl="0">
              <a:spcAft>
                <a:spcPts val="0"/>
              </a:spcAft>
            </a:pP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方法：「障害者福祉タクシー利用料金・福祉有償運送料金・自動車燃料費助成</a:t>
            </a:r>
            <a:endParaRPr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lvl="0">
              <a:spcAft>
                <a:spcPts val="0"/>
              </a:spcAft>
            </a:pP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申請・変更届出書</a:t>
            </a:r>
            <a:r>
              <a:rPr lang="ja-JP" altLang="en-US" sz="20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」の様式</a:t>
            </a:r>
            <a:r>
              <a:rPr lang="ja-JP" altLang="ja-JP" sz="20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は</a:t>
            </a:r>
            <a:r>
              <a:rPr lang="ja-JP" altLang="en-US" sz="20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ja-JP" sz="20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市</a:t>
            </a:r>
            <a:r>
              <a:rPr lang="ja-JP" altLang="en-US" sz="20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ホームページで入手、</a:t>
            </a:r>
            <a:r>
              <a:rPr lang="ja-JP" altLang="ja-JP" sz="20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障害福祉課</a:t>
            </a:r>
            <a:r>
              <a:rPr lang="ja-JP" altLang="en-US" sz="20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・支所で配布。</a:t>
            </a:r>
            <a:endParaRPr lang="en-US" altLang="ja-JP" sz="20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lvl="0"/>
            <a:r>
              <a:rPr lang="en-US" altLang="ja-JP" sz="2000" u="sng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2000" u="sng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右上に令和４年度用と記載があります</a:t>
            </a:r>
            <a:r>
              <a:rPr lang="ja-JP" altLang="en-US" sz="20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。令和３年度用で提出せざるを得ない場　　　　</a:t>
            </a:r>
            <a:endParaRPr lang="en-US" altLang="ja-JP" sz="2000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lvl="0"/>
            <a:r>
              <a:rPr lang="ja-JP" altLang="en-US" sz="20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合は、２重線で「令和４年度用」と訂正してください。</a:t>
            </a: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20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819101" y="7230777"/>
            <a:ext cx="3062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申請書の提出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594249" y="7858880"/>
            <a:ext cx="916716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ja-JP" altLang="en-US" sz="20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時期：</a:t>
            </a:r>
            <a:r>
              <a:rPr lang="ja-JP" altLang="ja-JP" sz="20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３月</a:t>
            </a:r>
            <a:r>
              <a:rPr lang="en-US" altLang="ja-JP" sz="20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14</a:t>
            </a: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日（月）から４月</a:t>
            </a:r>
            <a:r>
              <a:rPr lang="en-US" altLang="ja-JP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28</a:t>
            </a: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日（木）（必着）まで</a:t>
            </a:r>
            <a:endParaRPr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lvl="0"/>
            <a:r>
              <a:rPr lang="ja-JP" altLang="en-US" sz="20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方法：次の必要書類を障害福祉課へ郵送してください。</a:t>
            </a:r>
            <a:endParaRPr lang="en-US" altLang="ja-JP" sz="20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</a:t>
            </a:r>
            <a:r>
              <a:rPr lang="ja-JP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障害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者</a:t>
            </a:r>
            <a:r>
              <a:rPr lang="ja-JP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福祉タクシー利用料金・福祉有償運送料金・自動車燃料費助成</a:t>
            </a:r>
            <a:endParaRPr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lvl="0"/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 </a:t>
            </a:r>
            <a:r>
              <a:rPr lang="ja-JP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申請・変更届出書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」</a:t>
            </a:r>
            <a:r>
              <a:rPr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※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必要事項の記入漏れがないことをご確認ください。</a:t>
            </a:r>
            <a:endParaRPr lang="ja-JP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自動車燃料費助成の場合、本人又は同居家族の運転免許証と自動車検査証</a:t>
            </a:r>
            <a:endParaRPr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（営業車を除く）のコピー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令和３</a:t>
            </a:r>
            <a:r>
              <a:rPr lang="ja-JP" altLang="ja-JP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</a:t>
            </a:r>
            <a:r>
              <a:rPr lang="ja-JP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１月２日以降に本市へ転入した人は、令和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３</a:t>
            </a:r>
            <a:r>
              <a:rPr lang="ja-JP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年度（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令和２</a:t>
            </a:r>
            <a:r>
              <a:rPr lang="ja-JP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年分）市町村民税課税証明書</a:t>
            </a:r>
            <a:endParaRPr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その他：所得超過等により助成ができない場合は、その旨を３月中旬頃に通知します。</a:t>
            </a:r>
            <a:endParaRPr lang="ja-JP" altLang="ja-JP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ja-JP" sz="2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806327" y="10806279"/>
            <a:ext cx="576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利用券または助成券の送付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1896275" y="14911798"/>
            <a:ext cx="8399452" cy="11923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額縁 46"/>
          <p:cNvSpPr/>
          <p:nvPr/>
        </p:nvSpPr>
        <p:spPr>
          <a:xfrm>
            <a:off x="1594248" y="10646346"/>
            <a:ext cx="4714723" cy="714075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額縁 47"/>
          <p:cNvSpPr/>
          <p:nvPr/>
        </p:nvSpPr>
        <p:spPr>
          <a:xfrm>
            <a:off x="1644042" y="7088784"/>
            <a:ext cx="2584481" cy="757986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額縁 49"/>
          <p:cNvSpPr/>
          <p:nvPr/>
        </p:nvSpPr>
        <p:spPr>
          <a:xfrm>
            <a:off x="1652306" y="4253397"/>
            <a:ext cx="2554689" cy="725969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0411" y="950413"/>
            <a:ext cx="1791586" cy="1568633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49943" y="14486284"/>
            <a:ext cx="10827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各支所での交付は実施しません。ご理解のほど宜しくお願いします。</a:t>
            </a:r>
            <a:endParaRPr lang="en-US" altLang="ja-JP" b="1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4" name="ストライプ矢印 23"/>
          <p:cNvSpPr/>
          <p:nvPr/>
        </p:nvSpPr>
        <p:spPr>
          <a:xfrm>
            <a:off x="411295" y="12264001"/>
            <a:ext cx="1109663" cy="10151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手順４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58287" y="12509984"/>
            <a:ext cx="5288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利用券または助成券の利用開始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1460146" y="13203255"/>
            <a:ext cx="876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39700" algn="just">
              <a:spcAft>
                <a:spcPts val="0"/>
              </a:spcAft>
            </a:pPr>
            <a:r>
              <a:rPr lang="ja-JP" altLang="en-US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令和４年</a:t>
            </a:r>
            <a:r>
              <a:rPr lang="ja-JP" altLang="ja-JP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４月１日以降、交付された</a:t>
            </a:r>
            <a:r>
              <a:rPr lang="ja-JP" altLang="en-US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利用券または助成券</a:t>
            </a:r>
            <a:r>
              <a:rPr lang="ja-JP" altLang="ja-JP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をご利用いただけます。</a:t>
            </a:r>
            <a:endParaRPr lang="ja-JP" altLang="ja-JP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8" name="額縁 27"/>
          <p:cNvSpPr/>
          <p:nvPr/>
        </p:nvSpPr>
        <p:spPr>
          <a:xfrm>
            <a:off x="1594248" y="12390195"/>
            <a:ext cx="5386119" cy="714075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49942" y="14003673"/>
            <a:ext cx="10624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５月２日（月）以降は障害福祉課窓口での直接交付となります。</a:t>
            </a:r>
            <a:endParaRPr lang="en-US" altLang="ja-JP" sz="2400" b="1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652306" y="11416603"/>
            <a:ext cx="91671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時期：令和４年度予算成立後３月</a:t>
            </a:r>
            <a:r>
              <a:rPr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28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日頃から順次発送（申請数が多く処理に時間を要　　　　　</a:t>
            </a:r>
            <a:endParaRPr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lvl="0" algn="just">
              <a:spcAft>
                <a:spcPts val="0"/>
              </a:spcAft>
            </a:pP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するため、１週間以上かかる場合もあります。ご了承ください。）予定です。</a:t>
            </a:r>
            <a:endParaRPr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lvl="0" algn="just">
              <a:spcAft>
                <a:spcPts val="0"/>
              </a:spcAft>
            </a:pP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方法：簡易書留</a:t>
            </a:r>
            <a:endParaRPr lang="en-US" altLang="ja-JP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49942" y="13638541"/>
            <a:ext cx="11192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自筆困難などの理由で郵送申請が難しい方は、３月</a:t>
            </a:r>
            <a:r>
              <a:rPr lang="en-US" altLang="ja-JP" b="1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28</a:t>
            </a:r>
            <a:r>
              <a:rPr lang="ja-JP" altLang="en-US" b="1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日（月）以降に障害福祉課窓口で代筆等を行います。</a:t>
            </a:r>
            <a:endParaRPr lang="en-US" altLang="ja-JP" b="1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7616789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1392</TotalTime>
  <Words>275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UD デジタル 教科書体 NP-B</vt:lpstr>
      <vt:lpstr>メイリオ</vt:lpstr>
      <vt:lpstr>Arial</vt:lpstr>
      <vt:lpstr>Times New Roman</vt:lpstr>
      <vt:lpstr>Trebuchet MS</vt:lpstr>
      <vt:lpstr>Wingdings</vt:lpstr>
      <vt:lpstr>Wingdings 3</vt:lpstr>
      <vt:lpstr>ファセット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K96WS16</cp:lastModifiedBy>
  <cp:revision>75</cp:revision>
  <cp:lastPrinted>2022-01-18T00:45:08Z</cp:lastPrinted>
  <dcterms:created xsi:type="dcterms:W3CDTF">2020-02-05T03:18:27Z</dcterms:created>
  <dcterms:modified xsi:type="dcterms:W3CDTF">2022-02-28T04:05:21Z</dcterms:modified>
</cp:coreProperties>
</file>