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1" r:id="rId1"/>
  </p:sldMasterIdLst>
  <p:notesMasterIdLst>
    <p:notesMasterId r:id="rId3"/>
  </p:notesMasterIdLst>
  <p:sldIdLst>
    <p:sldId id="258" r:id="rId2"/>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16P236" initials="A" lastIdx="7" clrIdx="0">
    <p:extLst>
      <p:ext uri="{19B8F6BF-5375-455C-9EA6-DF929625EA0E}">
        <p15:presenceInfo xmlns:p15="http://schemas.microsoft.com/office/powerpoint/2012/main" userId="S-1-5-21-728192949-3075534961-2449260263-84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B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46F890A9-2807-4EBB-B81D-B2AA78EC7F39}" styleName="濃色スタイル 2 - アクセント 5/アクセント 6">
    <a:wholeTbl>
      <a:tcTxStyle>
        <a:fontRef idx="minor">
          <a:srgbClr val="00000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rgbClr val="000000"/>
        </a:fontRef>
        <a:schemeClr val="lt1"/>
      </a:tcTxStyle>
      <a:tcStyle>
        <a:tcBdr/>
        <a:fill>
          <a:solidFill>
            <a:schemeClr val="accent6"/>
          </a:solidFill>
        </a:fill>
      </a:tcStyle>
    </a:firstRow>
  </a:tblStyle>
  <a:tblStyle styleId="{69CF1AB2-1976-4502-BF36-3FF5EA218861}" styleName="中間スタイル 4 - アクセント 1">
    <a:wholeTbl>
      <a:tcTxStyle>
        <a:fontRef idx="minor">
          <a:srgbClr val="00000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1"/>
    <p:restoredTop sz="94203" autoAdjust="0"/>
  </p:normalViewPr>
  <p:slideViewPr>
    <p:cSldViewPr snapToGrid="0">
      <p:cViewPr>
        <p:scale>
          <a:sx n="100" d="100"/>
          <a:sy n="100" d="100"/>
        </p:scale>
        <p:origin x="276"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4"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1105"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ED96EF6-FBAC-4701-AF7A-1F60A877D143}" type="datetimeFigureOut">
              <a:rPr kumimoji="1" lang="ja-JP" altLang="en-US" smtClean="0"/>
              <a:t>2023/12/12</a:t>
            </a:fld>
            <a:endParaRPr kumimoji="1" lang="ja-JP" altLang="en-US"/>
          </a:p>
        </p:txBody>
      </p:sp>
      <p:sp>
        <p:nvSpPr>
          <p:cNvPr id="1106" name="スライド イメージ プレースホルダー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1107"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8"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1109"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903E39D-3E74-4722-A05D-DFC3C3BF14A2}" type="slidenum">
              <a:rPr kumimoji="1" lang="ja-JP" altLang="en-US" smtClean="0"/>
              <a:t>‹#›</a:t>
            </a:fld>
            <a:endParaRPr kumimoji="1" lang="ja-JP" altLang="en-US"/>
          </a:p>
        </p:txBody>
      </p:sp>
    </p:spTree>
    <p:extLst>
      <p:ext uri="{BB962C8B-B14F-4D97-AF65-F5344CB8AC3E}">
        <p14:creationId xmlns:p14="http://schemas.microsoft.com/office/powerpoint/2010/main" val="9872716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 name="スライド イメージ プレースホルダー 1"/>
          <p:cNvSpPr>
            <a:spLocks noGrp="1" noRot="1" noChangeAspect="1"/>
          </p:cNvSpPr>
          <p:nvPr>
            <p:ph type="sldImg"/>
          </p:nvPr>
        </p:nvSpPr>
        <p:spPr>
          <a:xfrm>
            <a:off x="981075" y="1241425"/>
            <a:ext cx="4835525" cy="3349625"/>
          </a:xfrm>
        </p:spPr>
      </p:sp>
      <p:sp>
        <p:nvSpPr>
          <p:cNvPr id="1125" name="ノート プレースホルダー 2"/>
          <p:cNvSpPr>
            <a:spLocks noGrp="1"/>
          </p:cNvSpPr>
          <p:nvPr>
            <p:ph type="body" idx="1"/>
          </p:nvPr>
        </p:nvSpPr>
        <p:spPr/>
        <p:txBody>
          <a:bodyPr/>
          <a:lstStyle/>
          <a:p>
            <a:endParaRPr kumimoji="1" lang="ja-JP" altLang="en-US" dirty="0"/>
          </a:p>
        </p:txBody>
      </p:sp>
      <p:sp>
        <p:nvSpPr>
          <p:cNvPr id="1126" name="スライド番号プレースホルダー 3"/>
          <p:cNvSpPr>
            <a:spLocks noGrp="1"/>
          </p:cNvSpPr>
          <p:nvPr>
            <p:ph type="sldNum" sz="quarter" idx="5"/>
          </p:nvPr>
        </p:nvSpPr>
        <p:spPr/>
        <p:txBody>
          <a:bodyPr/>
          <a:lstStyle/>
          <a:p>
            <a:fld id="{2903E39D-3E74-4722-A05D-DFC3C3BF14A2}" type="slidenum">
              <a:rPr kumimoji="1" lang="ja-JP" altLang="en-US" smtClean="0"/>
              <a:t>1</a:t>
            </a:fld>
            <a:endParaRPr kumimoji="1" lang="ja-JP" altLang="en-US"/>
          </a:p>
        </p:txBody>
      </p:sp>
    </p:spTree>
    <p:extLst>
      <p:ext uri="{BB962C8B-B14F-4D97-AF65-F5344CB8AC3E}">
        <p14:creationId xmlns:p14="http://schemas.microsoft.com/office/powerpoint/2010/main" val="470950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32" name="Rectangle 6"/>
          <p:cNvSpPr/>
          <p:nvPr/>
        </p:nvSpPr>
        <p:spPr>
          <a:xfrm>
            <a:off x="198119" y="182879"/>
            <a:ext cx="950976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1033" name="Title 1"/>
          <p:cNvSpPr>
            <a:spLocks noGrp="1"/>
          </p:cNvSpPr>
          <p:nvPr>
            <p:ph type="ctrTitle"/>
          </p:nvPr>
        </p:nvSpPr>
        <p:spPr>
          <a:xfrm>
            <a:off x="901859" y="882376"/>
            <a:ext cx="8098155" cy="2926080"/>
          </a:xfrm>
        </p:spPr>
        <p:txBody>
          <a:bodyPr anchor="b">
            <a:normAutofit/>
          </a:bodyPr>
          <a:lstStyle>
            <a:lvl1pPr algn="ctr">
              <a:lnSpc>
                <a:spcPct val="85000"/>
              </a:lnSpc>
              <a:defRPr sz="6000" b="1" cap="all" baseline="0">
                <a:solidFill>
                  <a:srgbClr val="FFFFFF"/>
                </a:solidFill>
              </a:defRPr>
            </a:lvl1pPr>
          </a:lstStyle>
          <a:p>
            <a:r>
              <a:rPr lang="ja-JP" altLang="en-US"/>
              <a:t>マスター タイトルの書式設定</a:t>
            </a:r>
            <a:endParaRPr lang="en-US" dirty="0"/>
          </a:p>
        </p:txBody>
      </p:sp>
      <p:sp>
        <p:nvSpPr>
          <p:cNvPr id="1034" name="Subtitle 2"/>
          <p:cNvSpPr>
            <a:spLocks noGrp="1"/>
          </p:cNvSpPr>
          <p:nvPr>
            <p:ph type="subTitle" idx="1"/>
          </p:nvPr>
        </p:nvSpPr>
        <p:spPr>
          <a:xfrm>
            <a:off x="1388994" y="3869636"/>
            <a:ext cx="7123886"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1035" name="Date Placeholder 3"/>
          <p:cNvSpPr>
            <a:spLocks noGrp="1"/>
          </p:cNvSpPr>
          <p:nvPr>
            <p:ph type="dt" sz="half" idx="10"/>
          </p:nvPr>
        </p:nvSpPr>
        <p:spPr/>
        <p:txBody>
          <a:bodyPr/>
          <a:lstStyle>
            <a:lvl1pPr>
              <a:defRPr>
                <a:solidFill>
                  <a:srgbClr val="FFFFFF"/>
                </a:solidFill>
              </a:defRPr>
            </a:lvl1pPr>
          </a:lstStyle>
          <a:p>
            <a:fld id="{B4BD82EF-7973-4A2B-9225-1CCB626E5051}" type="datetimeFigureOut">
              <a:rPr kumimoji="1" lang="ja-JP" altLang="en-US" smtClean="0"/>
              <a:t>2023/12/12</a:t>
            </a:fld>
            <a:endParaRPr kumimoji="1" lang="ja-JP" altLang="en-US"/>
          </a:p>
        </p:txBody>
      </p:sp>
      <p:sp>
        <p:nvSpPr>
          <p:cNvPr id="1036" name="Footer Placeholder 4"/>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1037" name="Slide Number Placeholder 5"/>
          <p:cNvSpPr>
            <a:spLocks noGrp="1"/>
          </p:cNvSpPr>
          <p:nvPr>
            <p:ph type="sldNum" sz="quarter" idx="12"/>
          </p:nvPr>
        </p:nvSpPr>
        <p:spPr/>
        <p:txBody>
          <a:bodyPr/>
          <a:lstStyle>
            <a:lvl1pPr>
              <a:defRPr>
                <a:solidFill>
                  <a:srgbClr val="FFFFFF"/>
                </a:solidFill>
              </a:defRPr>
            </a:lvl1pPr>
          </a:lstStyle>
          <a:p>
            <a:fld id="{073ECB56-E387-4969-931F-C3DEFC64C969}" type="slidenum">
              <a:rPr kumimoji="1" lang="ja-JP" altLang="en-US" smtClean="0"/>
              <a:t>‹#›</a:t>
            </a:fld>
            <a:endParaRPr kumimoji="1" lang="ja-JP" altLang="en-US"/>
          </a:p>
        </p:txBody>
      </p:sp>
      <p:cxnSp>
        <p:nvCxnSpPr>
          <p:cNvPr id="1038" name="Straight Connector 7"/>
          <p:cNvCxnSpPr/>
          <p:nvPr/>
        </p:nvCxnSpPr>
        <p:spPr>
          <a:xfrm>
            <a:off x="1607662" y="3733800"/>
            <a:ext cx="668655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40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1092" name="Title 1"/>
          <p:cNvSpPr>
            <a:spLocks noGrp="1"/>
          </p:cNvSpPr>
          <p:nvPr>
            <p:ph type="title"/>
          </p:nvPr>
        </p:nvSpPr>
        <p:spPr/>
        <p:txBody>
          <a:bodyPr/>
          <a:lstStyle/>
          <a:p>
            <a:r>
              <a:rPr lang="ja-JP" altLang="en-US"/>
              <a:t>マスター タイトルの書式設定</a:t>
            </a:r>
            <a:endParaRPr lang="en-US" dirty="0"/>
          </a:p>
        </p:txBody>
      </p:sp>
      <p:sp>
        <p:nvSpPr>
          <p:cNvPr id="109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94" name="Date Placeholder 3"/>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95" name="Footer Placeholder 4"/>
          <p:cNvSpPr>
            <a:spLocks noGrp="1"/>
          </p:cNvSpPr>
          <p:nvPr>
            <p:ph type="ftr" sz="quarter" idx="11"/>
          </p:nvPr>
        </p:nvSpPr>
        <p:spPr/>
        <p:txBody>
          <a:bodyPr/>
          <a:lstStyle/>
          <a:p>
            <a:endParaRPr kumimoji="1" lang="ja-JP" altLang="en-US"/>
          </a:p>
        </p:txBody>
      </p:sp>
      <p:sp>
        <p:nvSpPr>
          <p:cNvPr id="1096" name="Slide Number Placeholder 5"/>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2106159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098" name="Vertical Title 1"/>
          <p:cNvSpPr>
            <a:spLocks noGrp="1"/>
          </p:cNvSpPr>
          <p:nvPr>
            <p:ph type="title" orient="vert"/>
          </p:nvPr>
        </p:nvSpPr>
        <p:spPr>
          <a:xfrm>
            <a:off x="7088982" y="762000"/>
            <a:ext cx="1888331" cy="5410200"/>
          </a:xfrm>
        </p:spPr>
        <p:txBody>
          <a:bodyPr vert="eaVert"/>
          <a:lstStyle/>
          <a:p>
            <a:r>
              <a:rPr lang="ja-JP" altLang="en-US"/>
              <a:t>マスター タイトルの書式設定</a:t>
            </a:r>
            <a:endParaRPr lang="en-US" dirty="0"/>
          </a:p>
        </p:txBody>
      </p:sp>
      <p:sp>
        <p:nvSpPr>
          <p:cNvPr id="1099" name="Vertical Text Placeholder 2"/>
          <p:cNvSpPr>
            <a:spLocks noGrp="1"/>
          </p:cNvSpPr>
          <p:nvPr>
            <p:ph type="body" orient="vert" idx="1"/>
          </p:nvPr>
        </p:nvSpPr>
        <p:spPr>
          <a:xfrm>
            <a:off x="928688" y="762000"/>
            <a:ext cx="6036469" cy="54102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00" name="Date Placeholder 3"/>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101" name="Footer Placeholder 4"/>
          <p:cNvSpPr>
            <a:spLocks noGrp="1"/>
          </p:cNvSpPr>
          <p:nvPr>
            <p:ph type="ftr" sz="quarter" idx="11"/>
          </p:nvPr>
        </p:nvSpPr>
        <p:spPr/>
        <p:txBody>
          <a:bodyPr/>
          <a:lstStyle/>
          <a:p>
            <a:endParaRPr kumimoji="1" lang="ja-JP" altLang="en-US"/>
          </a:p>
        </p:txBody>
      </p:sp>
      <p:sp>
        <p:nvSpPr>
          <p:cNvPr id="1102" name="Slide Number Placeholder 5"/>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1742948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40" name="Title 1"/>
          <p:cNvSpPr>
            <a:spLocks noGrp="1"/>
          </p:cNvSpPr>
          <p:nvPr>
            <p:ph type="title"/>
          </p:nvPr>
        </p:nvSpPr>
        <p:spPr/>
        <p:txBody>
          <a:bodyPr/>
          <a:lstStyle/>
          <a:p>
            <a:r>
              <a:rPr lang="ja-JP" altLang="en-US"/>
              <a:t>マスター タイトルの書式設定</a:t>
            </a:r>
            <a:endParaRPr lang="en-US" dirty="0"/>
          </a:p>
        </p:txBody>
      </p:sp>
      <p:sp>
        <p:nvSpPr>
          <p:cNvPr id="1041" name="Content Placeholder 2"/>
          <p:cNvSpPr>
            <a:spLocks noGrp="1"/>
          </p:cNvSpPr>
          <p:nvPr>
            <p:ph idx="1"/>
          </p:nvPr>
        </p:nvSpPr>
        <p:spPr/>
        <p:txBody>
          <a:bodyPr/>
          <a:lstStyle>
            <a:lvl1pPr>
              <a:spcBef>
                <a:spcPts val="1000"/>
              </a:spcBef>
              <a:defRPr/>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42" name="Date Placeholder 3"/>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43" name="Footer Placeholder 4"/>
          <p:cNvSpPr>
            <a:spLocks noGrp="1"/>
          </p:cNvSpPr>
          <p:nvPr>
            <p:ph type="ftr" sz="quarter" idx="11"/>
          </p:nvPr>
        </p:nvSpPr>
        <p:spPr/>
        <p:txBody>
          <a:bodyPr/>
          <a:lstStyle/>
          <a:p>
            <a:endParaRPr kumimoji="1" lang="ja-JP" altLang="en-US"/>
          </a:p>
        </p:txBody>
      </p:sp>
      <p:sp>
        <p:nvSpPr>
          <p:cNvPr id="1044" name="Slide Number Placeholder 5"/>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4023832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6" name="Title 1"/>
          <p:cNvSpPr>
            <a:spLocks noGrp="1"/>
          </p:cNvSpPr>
          <p:nvPr>
            <p:ph type="title"/>
          </p:nvPr>
        </p:nvSpPr>
        <p:spPr>
          <a:xfrm>
            <a:off x="898970" y="1173575"/>
            <a:ext cx="8098155" cy="2926080"/>
          </a:xfrm>
        </p:spPr>
        <p:txBody>
          <a:bodyPr anchor="b">
            <a:noAutofit/>
          </a:bodyPr>
          <a:lstStyle>
            <a:lvl1pPr algn="ctr">
              <a:lnSpc>
                <a:spcPct val="85000"/>
              </a:lnSpc>
              <a:defRPr sz="6000" b="0" cap="all" baseline="0"/>
            </a:lvl1pPr>
          </a:lstStyle>
          <a:p>
            <a:r>
              <a:rPr lang="ja-JP" altLang="en-US"/>
              <a:t>マスター タイトルの書式設定</a:t>
            </a:r>
            <a:endParaRPr lang="en-US" dirty="0"/>
          </a:p>
        </p:txBody>
      </p:sp>
      <p:sp>
        <p:nvSpPr>
          <p:cNvPr id="1047" name="Text Placeholder 2"/>
          <p:cNvSpPr>
            <a:spLocks noGrp="1"/>
          </p:cNvSpPr>
          <p:nvPr>
            <p:ph type="body" idx="1"/>
          </p:nvPr>
        </p:nvSpPr>
        <p:spPr>
          <a:xfrm>
            <a:off x="1389316" y="4154520"/>
            <a:ext cx="7124891"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a:t>マスター テキストの書式設定</a:t>
            </a:r>
          </a:p>
        </p:txBody>
      </p:sp>
      <p:sp>
        <p:nvSpPr>
          <p:cNvPr id="1048" name="Date Placeholder 3"/>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49" name="Footer Placeholder 4"/>
          <p:cNvSpPr>
            <a:spLocks noGrp="1"/>
          </p:cNvSpPr>
          <p:nvPr>
            <p:ph type="ftr" sz="quarter" idx="11"/>
          </p:nvPr>
        </p:nvSpPr>
        <p:spPr/>
        <p:txBody>
          <a:bodyPr/>
          <a:lstStyle/>
          <a:p>
            <a:endParaRPr kumimoji="1" lang="ja-JP" altLang="en-US"/>
          </a:p>
        </p:txBody>
      </p:sp>
      <p:sp>
        <p:nvSpPr>
          <p:cNvPr id="1050" name="Slide Number Placeholder 5"/>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cxnSp>
        <p:nvCxnSpPr>
          <p:cNvPr id="1051" name="Straight Connector 6"/>
          <p:cNvCxnSpPr/>
          <p:nvPr/>
        </p:nvCxnSpPr>
        <p:spPr>
          <a:xfrm>
            <a:off x="1609726" y="4020408"/>
            <a:ext cx="668655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2802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53" name="Title 7"/>
          <p:cNvSpPr>
            <a:spLocks noGrp="1"/>
          </p:cNvSpPr>
          <p:nvPr>
            <p:ph type="title"/>
          </p:nvPr>
        </p:nvSpPr>
        <p:spPr/>
        <p:txBody>
          <a:bodyPr/>
          <a:lstStyle/>
          <a:p>
            <a:r>
              <a:rPr lang="ja-JP" altLang="en-US"/>
              <a:t>マスター タイトルの書式設定</a:t>
            </a:r>
            <a:endParaRPr lang="en-US" dirty="0"/>
          </a:p>
        </p:txBody>
      </p:sp>
      <p:sp>
        <p:nvSpPr>
          <p:cNvPr id="1054" name="Content Placeholder 2"/>
          <p:cNvSpPr>
            <a:spLocks noGrp="1"/>
          </p:cNvSpPr>
          <p:nvPr>
            <p:ph sz="half" idx="1"/>
          </p:nvPr>
        </p:nvSpPr>
        <p:spPr>
          <a:xfrm>
            <a:off x="928688" y="2057399"/>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55" name="Content Placeholder 3"/>
          <p:cNvSpPr>
            <a:spLocks noGrp="1"/>
          </p:cNvSpPr>
          <p:nvPr>
            <p:ph sz="half" idx="2"/>
          </p:nvPr>
        </p:nvSpPr>
        <p:spPr>
          <a:xfrm>
            <a:off x="5092435" y="2057400"/>
            <a:ext cx="386334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56" name="Date Placeholder 4"/>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57" name="Footer Placeholder 5"/>
          <p:cNvSpPr>
            <a:spLocks noGrp="1"/>
          </p:cNvSpPr>
          <p:nvPr>
            <p:ph type="ftr" sz="quarter" idx="11"/>
          </p:nvPr>
        </p:nvSpPr>
        <p:spPr/>
        <p:txBody>
          <a:bodyPr/>
          <a:lstStyle/>
          <a:p>
            <a:endParaRPr kumimoji="1" lang="ja-JP" altLang="en-US"/>
          </a:p>
        </p:txBody>
      </p:sp>
      <p:sp>
        <p:nvSpPr>
          <p:cNvPr id="1058" name="Slide Number Placeholder 6"/>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340682955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60" name="Title 9"/>
          <p:cNvSpPr>
            <a:spLocks noGrp="1"/>
          </p:cNvSpPr>
          <p:nvPr>
            <p:ph type="title"/>
          </p:nvPr>
        </p:nvSpPr>
        <p:spPr/>
        <p:txBody>
          <a:bodyPr/>
          <a:lstStyle/>
          <a:p>
            <a:r>
              <a:rPr lang="ja-JP" altLang="en-US"/>
              <a:t>マスター タイトルの書式設定</a:t>
            </a:r>
            <a:endParaRPr lang="en-US" dirty="0"/>
          </a:p>
        </p:txBody>
      </p:sp>
      <p:sp>
        <p:nvSpPr>
          <p:cNvPr id="1061" name="Text Placeholder 2"/>
          <p:cNvSpPr>
            <a:spLocks noGrp="1"/>
          </p:cNvSpPr>
          <p:nvPr>
            <p:ph type="body" idx="1"/>
          </p:nvPr>
        </p:nvSpPr>
        <p:spPr>
          <a:xfrm>
            <a:off x="928688" y="2001511"/>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62" name="Content Placeholder 3"/>
          <p:cNvSpPr>
            <a:spLocks noGrp="1"/>
          </p:cNvSpPr>
          <p:nvPr>
            <p:ph sz="half" idx="2"/>
          </p:nvPr>
        </p:nvSpPr>
        <p:spPr>
          <a:xfrm>
            <a:off x="928688" y="2721483"/>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63" name="Text Placeholder 4"/>
          <p:cNvSpPr>
            <a:spLocks noGrp="1"/>
          </p:cNvSpPr>
          <p:nvPr>
            <p:ph type="body" sz="quarter" idx="3"/>
          </p:nvPr>
        </p:nvSpPr>
        <p:spPr>
          <a:xfrm>
            <a:off x="5093703" y="1999032"/>
            <a:ext cx="386334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64" name="Content Placeholder 5"/>
          <p:cNvSpPr>
            <a:spLocks noGrp="1"/>
          </p:cNvSpPr>
          <p:nvPr>
            <p:ph sz="quarter" idx="4"/>
          </p:nvPr>
        </p:nvSpPr>
        <p:spPr>
          <a:xfrm>
            <a:off x="5093703" y="2719322"/>
            <a:ext cx="386334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65" name="Date Placeholder 6"/>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66" name="Footer Placeholder 7"/>
          <p:cNvSpPr>
            <a:spLocks noGrp="1"/>
          </p:cNvSpPr>
          <p:nvPr>
            <p:ph type="ftr" sz="quarter" idx="11"/>
          </p:nvPr>
        </p:nvSpPr>
        <p:spPr/>
        <p:txBody>
          <a:bodyPr/>
          <a:lstStyle/>
          <a:p>
            <a:endParaRPr kumimoji="1" lang="ja-JP" altLang="en-US"/>
          </a:p>
        </p:txBody>
      </p:sp>
      <p:sp>
        <p:nvSpPr>
          <p:cNvPr id="1067" name="Slide Number Placeholder 8"/>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4038793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9" name="Title 1"/>
          <p:cNvSpPr>
            <a:spLocks noGrp="1"/>
          </p:cNvSpPr>
          <p:nvPr>
            <p:ph type="title"/>
          </p:nvPr>
        </p:nvSpPr>
        <p:spPr/>
        <p:txBody>
          <a:bodyPr/>
          <a:lstStyle/>
          <a:p>
            <a:r>
              <a:rPr lang="ja-JP" altLang="en-US"/>
              <a:t>マスター タイトルの書式設定</a:t>
            </a:r>
            <a:endParaRPr lang="en-US" dirty="0"/>
          </a:p>
        </p:txBody>
      </p:sp>
      <p:sp>
        <p:nvSpPr>
          <p:cNvPr id="1070" name="Date Placeholder 2"/>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71" name="Footer Placeholder 3"/>
          <p:cNvSpPr>
            <a:spLocks noGrp="1"/>
          </p:cNvSpPr>
          <p:nvPr>
            <p:ph type="ftr" sz="quarter" idx="11"/>
          </p:nvPr>
        </p:nvSpPr>
        <p:spPr/>
        <p:txBody>
          <a:bodyPr/>
          <a:lstStyle/>
          <a:p>
            <a:endParaRPr kumimoji="1" lang="ja-JP" altLang="en-US"/>
          </a:p>
        </p:txBody>
      </p:sp>
      <p:sp>
        <p:nvSpPr>
          <p:cNvPr id="1072" name="Slide Number Placeholder 4"/>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516422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4" name="Date Placeholder 1"/>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75" name="Footer Placeholder 2"/>
          <p:cNvSpPr>
            <a:spLocks noGrp="1"/>
          </p:cNvSpPr>
          <p:nvPr>
            <p:ph type="ftr" sz="quarter" idx="11"/>
          </p:nvPr>
        </p:nvSpPr>
        <p:spPr/>
        <p:txBody>
          <a:bodyPr/>
          <a:lstStyle/>
          <a:p>
            <a:endParaRPr kumimoji="1" lang="ja-JP" altLang="en-US"/>
          </a:p>
        </p:txBody>
      </p:sp>
      <p:sp>
        <p:nvSpPr>
          <p:cNvPr id="1076" name="Slide Number Placeholder 3"/>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4245915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1078"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1079" name="Content Placeholder 2"/>
          <p:cNvSpPr>
            <a:spLocks noGrp="1"/>
          </p:cNvSpPr>
          <p:nvPr>
            <p:ph idx="1"/>
          </p:nvPr>
        </p:nvSpPr>
        <p:spPr>
          <a:xfrm>
            <a:off x="4473424" y="1097280"/>
            <a:ext cx="4495441"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80" name="Text Placeholder 3"/>
          <p:cNvSpPr>
            <a:spLocks noGrp="1"/>
          </p:cNvSpPr>
          <p:nvPr>
            <p:ph type="body" sz="half" idx="2"/>
          </p:nvPr>
        </p:nvSpPr>
        <p:spPr>
          <a:xfrm>
            <a:off x="928688" y="2834640"/>
            <a:ext cx="307086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1081" name="Date Placeholder 4"/>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82" name="Footer Placeholder 5"/>
          <p:cNvSpPr>
            <a:spLocks noGrp="1"/>
          </p:cNvSpPr>
          <p:nvPr>
            <p:ph type="ftr" sz="quarter" idx="11"/>
          </p:nvPr>
        </p:nvSpPr>
        <p:spPr/>
        <p:txBody>
          <a:bodyPr/>
          <a:lstStyle/>
          <a:p>
            <a:endParaRPr kumimoji="1" lang="ja-JP" altLang="en-US"/>
          </a:p>
        </p:txBody>
      </p:sp>
      <p:sp>
        <p:nvSpPr>
          <p:cNvPr id="1083" name="Slide Number Placeholder 6"/>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26655549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5" name="Title 1"/>
          <p:cNvSpPr>
            <a:spLocks noGrp="1"/>
          </p:cNvSpPr>
          <p:nvPr>
            <p:ph type="title"/>
          </p:nvPr>
        </p:nvSpPr>
        <p:spPr>
          <a:xfrm>
            <a:off x="928688" y="1097280"/>
            <a:ext cx="3070860" cy="1737360"/>
          </a:xfrm>
        </p:spPr>
        <p:txBody>
          <a:bodyPr anchor="b">
            <a:noAutofit/>
          </a:bodyPr>
          <a:lstStyle>
            <a:lvl1pPr>
              <a:lnSpc>
                <a:spcPct val="90000"/>
              </a:lnSpc>
              <a:defRPr sz="3000" b="0"/>
            </a:lvl1pPr>
          </a:lstStyle>
          <a:p>
            <a:r>
              <a:rPr lang="ja-JP" altLang="en-US"/>
              <a:t>マスター タイトルの書式設定</a:t>
            </a:r>
            <a:endParaRPr lang="en-US" dirty="0"/>
          </a:p>
        </p:txBody>
      </p:sp>
      <p:sp>
        <p:nvSpPr>
          <p:cNvPr id="1086" name="Picture Placeholder 2"/>
          <p:cNvSpPr>
            <a:spLocks noGrp="1" noChangeAspect="1"/>
          </p:cNvSpPr>
          <p:nvPr>
            <p:ph type="pic" idx="1"/>
          </p:nvPr>
        </p:nvSpPr>
        <p:spPr>
          <a:xfrm>
            <a:off x="4354033" y="1069848"/>
            <a:ext cx="4612512"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1087" name="Text Placeholder 3"/>
          <p:cNvSpPr>
            <a:spLocks noGrp="1"/>
          </p:cNvSpPr>
          <p:nvPr>
            <p:ph type="body" sz="half" idx="2"/>
          </p:nvPr>
        </p:nvSpPr>
        <p:spPr>
          <a:xfrm>
            <a:off x="928688" y="2834640"/>
            <a:ext cx="307086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1088" name="Date Placeholder 4"/>
          <p:cNvSpPr>
            <a:spLocks noGrp="1"/>
          </p:cNvSpPr>
          <p:nvPr>
            <p:ph type="dt" sz="half" idx="10"/>
          </p:nvPr>
        </p:nvSpPr>
        <p:spPr/>
        <p:txBody>
          <a:bodyPr/>
          <a:lstStyle/>
          <a:p>
            <a:fld id="{B4BD82EF-7973-4A2B-9225-1CCB626E5051}" type="datetimeFigureOut">
              <a:rPr kumimoji="1" lang="ja-JP" altLang="en-US" smtClean="0"/>
              <a:t>2023/12/12</a:t>
            </a:fld>
            <a:endParaRPr kumimoji="1" lang="ja-JP" altLang="en-US"/>
          </a:p>
        </p:txBody>
      </p:sp>
      <p:sp>
        <p:nvSpPr>
          <p:cNvPr id="1089" name="Footer Placeholder 5"/>
          <p:cNvSpPr>
            <a:spLocks noGrp="1"/>
          </p:cNvSpPr>
          <p:nvPr>
            <p:ph type="ftr" sz="quarter" idx="11"/>
          </p:nvPr>
        </p:nvSpPr>
        <p:spPr/>
        <p:txBody>
          <a:bodyPr/>
          <a:lstStyle/>
          <a:p>
            <a:endParaRPr lang="en-US" dirty="0"/>
          </a:p>
        </p:txBody>
      </p:sp>
      <p:sp>
        <p:nvSpPr>
          <p:cNvPr id="1090" name="Slide Number Placeholder 6"/>
          <p:cNvSpPr>
            <a:spLocks noGrp="1"/>
          </p:cNvSpPr>
          <p:nvPr>
            <p:ph type="sldNum" sz="quarter" idx="12"/>
          </p:nvPr>
        </p:nvSpPr>
        <p:spPr/>
        <p:txBody>
          <a:body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2312475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5" name="Rectangle 6"/>
          <p:cNvSpPr/>
          <p:nvPr/>
        </p:nvSpPr>
        <p:spPr>
          <a:xfrm>
            <a:off x="198120" y="182880"/>
            <a:ext cx="950976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26" name="Title Placeholder 1"/>
          <p:cNvSpPr>
            <a:spLocks noGrp="1"/>
          </p:cNvSpPr>
          <p:nvPr>
            <p:ph type="title"/>
          </p:nvPr>
        </p:nvSpPr>
        <p:spPr>
          <a:xfrm>
            <a:off x="928688" y="609600"/>
            <a:ext cx="8023860" cy="13563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027" name="Text Placeholder 2"/>
          <p:cNvSpPr>
            <a:spLocks noGrp="1"/>
          </p:cNvSpPr>
          <p:nvPr>
            <p:ph type="body" idx="1"/>
          </p:nvPr>
        </p:nvSpPr>
        <p:spPr>
          <a:xfrm>
            <a:off x="928689" y="2057400"/>
            <a:ext cx="8021707" cy="4038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28" name="Date Placeholder 3"/>
          <p:cNvSpPr>
            <a:spLocks noGrp="1"/>
          </p:cNvSpPr>
          <p:nvPr>
            <p:ph type="dt" sz="half" idx="2"/>
          </p:nvPr>
        </p:nvSpPr>
        <p:spPr>
          <a:xfrm>
            <a:off x="928684" y="6223830"/>
            <a:ext cx="1892373" cy="365125"/>
          </a:xfrm>
          <a:prstGeom prst="rect">
            <a:avLst/>
          </a:prstGeom>
        </p:spPr>
        <p:txBody>
          <a:bodyPr vert="horz" lIns="91440" tIns="45720" rIns="91440" bIns="45720" rtlCol="0" anchor="ctr"/>
          <a:lstStyle>
            <a:lvl1pPr algn="l">
              <a:defRPr sz="1000">
                <a:solidFill>
                  <a:schemeClr val="accent1"/>
                </a:solidFill>
              </a:defRPr>
            </a:lvl1pPr>
          </a:lstStyle>
          <a:p>
            <a:fld id="{B4BD82EF-7973-4A2B-9225-1CCB626E5051}" type="datetimeFigureOut">
              <a:rPr kumimoji="1" lang="ja-JP" altLang="en-US" smtClean="0"/>
              <a:t>2023/12/12</a:t>
            </a:fld>
            <a:endParaRPr kumimoji="1" lang="ja-JP" altLang="en-US"/>
          </a:p>
        </p:txBody>
      </p:sp>
      <p:sp>
        <p:nvSpPr>
          <p:cNvPr id="1029" name="Footer Placeholder 4"/>
          <p:cNvSpPr>
            <a:spLocks noGrp="1"/>
          </p:cNvSpPr>
          <p:nvPr>
            <p:ph type="ftr" sz="quarter" idx="3"/>
          </p:nvPr>
        </p:nvSpPr>
        <p:spPr>
          <a:xfrm>
            <a:off x="3208683" y="6223830"/>
            <a:ext cx="3833192" cy="365125"/>
          </a:xfrm>
          <a:prstGeom prst="rect">
            <a:avLst/>
          </a:prstGeom>
        </p:spPr>
        <p:txBody>
          <a:bodyPr vert="horz" lIns="91440" tIns="45720" rIns="91440" bIns="45720" rtlCol="0" anchor="ctr"/>
          <a:lstStyle>
            <a:lvl1pPr algn="ctr">
              <a:defRPr sz="1000">
                <a:solidFill>
                  <a:schemeClr val="accent1"/>
                </a:solidFill>
              </a:defRPr>
            </a:lvl1pPr>
          </a:lstStyle>
          <a:p>
            <a:endParaRPr kumimoji="1" lang="ja-JP" altLang="en-US"/>
          </a:p>
        </p:txBody>
      </p:sp>
      <p:sp>
        <p:nvSpPr>
          <p:cNvPr id="1030" name="Slide Number Placeholder 5"/>
          <p:cNvSpPr>
            <a:spLocks noGrp="1"/>
          </p:cNvSpPr>
          <p:nvPr>
            <p:ph type="sldNum" sz="quarter" idx="4"/>
          </p:nvPr>
        </p:nvSpPr>
        <p:spPr>
          <a:xfrm>
            <a:off x="7580244" y="6223830"/>
            <a:ext cx="1386302" cy="365125"/>
          </a:xfrm>
          <a:prstGeom prst="rect">
            <a:avLst/>
          </a:prstGeom>
        </p:spPr>
        <p:txBody>
          <a:bodyPr vert="horz" lIns="91440" tIns="45720" rIns="91440" bIns="45720" rtlCol="0" anchor="ctr"/>
          <a:lstStyle>
            <a:lvl1pPr algn="r">
              <a:defRPr sz="1000">
                <a:solidFill>
                  <a:schemeClr val="accent1"/>
                </a:solidFill>
              </a:defRPr>
            </a:lvl1pPr>
          </a:lstStyle>
          <a:p>
            <a:fld id="{073ECB56-E387-4969-931F-C3DEFC64C969}" type="slidenum">
              <a:rPr kumimoji="1" lang="ja-JP" altLang="en-US" smtClean="0"/>
              <a:t>‹#›</a:t>
            </a:fld>
            <a:endParaRPr kumimoji="1" lang="ja-JP" altLang="en-US"/>
          </a:p>
        </p:txBody>
      </p:sp>
    </p:spTree>
    <p:extLst>
      <p:ext uri="{BB962C8B-B14F-4D97-AF65-F5344CB8AC3E}">
        <p14:creationId xmlns:p14="http://schemas.microsoft.com/office/powerpoint/2010/main" val="3034665424"/>
      </p:ext>
    </p:extLst>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Lst>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1" name="タイトル 1"/>
          <p:cNvSpPr>
            <a:spLocks noGrp="1"/>
          </p:cNvSpPr>
          <p:nvPr>
            <p:ph type="title"/>
          </p:nvPr>
        </p:nvSpPr>
        <p:spPr>
          <a:xfrm>
            <a:off x="306051" y="292475"/>
            <a:ext cx="9293897" cy="458152"/>
          </a:xfrm>
        </p:spPr>
        <p:txBody>
          <a:bodyPr>
            <a:noAutofit/>
          </a:bodyPr>
          <a:lstStyle/>
          <a:p>
            <a:pPr algn="ctr"/>
            <a:r>
              <a:rPr lang="ja-JP" altLang="ja-JP" sz="1600" b="1" kern="1300" dirty="0">
                <a:solidFill>
                  <a:schemeClr val="tx1"/>
                </a:solidFill>
                <a:latin typeface="UD デジタル 教科書体 NK-B" panose="02020700000000000000" pitchFamily="18" charset="-128"/>
                <a:ea typeface="UD デジタル 教科書体 NK-B" panose="02020700000000000000" pitchFamily="18" charset="-128"/>
              </a:rPr>
              <a:t>｢</a:t>
            </a:r>
            <a:r>
              <a:rPr lang="ja-JP" altLang="en-US" sz="1600" b="1" kern="1300" dirty="0">
                <a:solidFill>
                  <a:schemeClr val="tx1"/>
                </a:solidFill>
                <a:latin typeface="UD デジタル 教科書体 NK-B" panose="02020700000000000000" pitchFamily="18" charset="-128"/>
                <a:ea typeface="UD デジタル 教科書体 NK-B" panose="02020700000000000000" pitchFamily="18" charset="-128"/>
              </a:rPr>
              <a:t>第３期鎌倉市データヘルス計画及び第４期鎌倉市特定健康診査等実施計画</a:t>
            </a:r>
            <a:r>
              <a:rPr lang="ja-JP" altLang="ja-JP" sz="1600" b="1" kern="1300" dirty="0">
                <a:solidFill>
                  <a:schemeClr val="tx1"/>
                </a:solidFill>
                <a:latin typeface="UD デジタル 教科書体 NK-B" panose="02020700000000000000" pitchFamily="18" charset="-128"/>
                <a:ea typeface="UD デジタル 教科書体 NK-B" panose="02020700000000000000" pitchFamily="18" charset="-128"/>
              </a:rPr>
              <a:t>」</a:t>
            </a:r>
            <a:r>
              <a:rPr lang="ja-JP" altLang="en-US" sz="1600" b="1" kern="1300" dirty="0">
                <a:solidFill>
                  <a:schemeClr val="tx1"/>
                </a:solidFill>
                <a:latin typeface="UD デジタル 教科書体 NK-B" panose="02020700000000000000" pitchFamily="18" charset="-128"/>
                <a:ea typeface="UD デジタル 教科書体 NK-B" panose="02020700000000000000" pitchFamily="18" charset="-128"/>
              </a:rPr>
              <a:t>の策定</a:t>
            </a:r>
            <a:r>
              <a:rPr lang="ja-JP" altLang="ja-JP" sz="1600" b="1" kern="1300" dirty="0">
                <a:solidFill>
                  <a:schemeClr val="tx1"/>
                </a:solidFill>
                <a:latin typeface="UD デジタル 教科書体 NK-B" panose="02020700000000000000" pitchFamily="18" charset="-128"/>
                <a:ea typeface="UD デジタル 教科書体 NK-B" panose="02020700000000000000" pitchFamily="18" charset="-128"/>
              </a:rPr>
              <a:t>案</a:t>
            </a:r>
            <a:r>
              <a:rPr lang="ja-JP" altLang="ja-JP" sz="1600" kern="1300" dirty="0">
                <a:solidFill>
                  <a:schemeClr val="tx1"/>
                </a:solidFill>
                <a:latin typeface="UD デジタル 教科書体 NK-B" panose="02020700000000000000" pitchFamily="18" charset="-128"/>
                <a:ea typeface="UD デジタル 教科書体 NK-B" panose="02020700000000000000" pitchFamily="18" charset="-128"/>
              </a:rPr>
              <a:t>について</a:t>
            </a:r>
            <a:br>
              <a:rPr lang="en-US" altLang="ja-JP" sz="1600" kern="1300" dirty="0">
                <a:solidFill>
                  <a:schemeClr val="tx1"/>
                </a:solidFill>
                <a:latin typeface="UD デジタル 教科書体 NK-B" panose="02020700000000000000" pitchFamily="18" charset="-128"/>
                <a:ea typeface="UD デジタル 教科書体 NK-B" panose="02020700000000000000" pitchFamily="18" charset="-128"/>
              </a:rPr>
            </a:br>
            <a:endParaRPr lang="ja-JP" altLang="en-US" sz="1300" kern="13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112" name="テキスト プレースホルダー 2"/>
          <p:cNvSpPr>
            <a:spLocks noGrp="1"/>
          </p:cNvSpPr>
          <p:nvPr>
            <p:ph type="body" idx="1"/>
          </p:nvPr>
        </p:nvSpPr>
        <p:spPr>
          <a:xfrm>
            <a:off x="302577" y="586518"/>
            <a:ext cx="4589842" cy="1324373"/>
          </a:xfrm>
          <a:solidFill>
            <a:schemeClr val="accent1">
              <a:lumMod val="40000"/>
              <a:lumOff val="60000"/>
            </a:schemeClr>
          </a:solidFill>
        </p:spPr>
        <p:txBody>
          <a:bodyPr anchor="ctr" anchorCtr="0">
            <a:noAutofit/>
          </a:bodyPr>
          <a:lstStyle/>
          <a:p>
            <a:r>
              <a:rPr lang="ja-JP" altLang="en-US" sz="1200" b="0" dirty="0">
                <a:solidFill>
                  <a:schemeClr val="tx1"/>
                </a:solidFill>
                <a:latin typeface="UD デジタル 教科書体 NK-B" panose="02020700000000000000" pitchFamily="18" charset="-128"/>
                <a:ea typeface="UD デジタル 教科書体 NK-B" panose="02020700000000000000" pitchFamily="18" charset="-128"/>
              </a:rPr>
              <a:t>■計画の策定について</a:t>
            </a:r>
            <a:endParaRPr lang="en-US" altLang="ja-JP" sz="1200" b="0" dirty="0">
              <a:solidFill>
                <a:schemeClr val="tx1"/>
              </a:solidFill>
              <a:latin typeface="UD デジタル 教科書体 NK-B" panose="02020700000000000000" pitchFamily="18" charset="-128"/>
              <a:ea typeface="UD デジタル 教科書体 NK-B" panose="02020700000000000000" pitchFamily="18"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　平成</a:t>
            </a:r>
            <a:r>
              <a:rPr lang="en-US" altLang="ja-JP" sz="1100" b="0" dirty="0">
                <a:solidFill>
                  <a:schemeClr val="tx1"/>
                </a:solidFill>
                <a:latin typeface="游ゴシック" panose="020B0400000000000000" pitchFamily="50" charset="-128"/>
                <a:ea typeface="游ゴシック" panose="020B0400000000000000" pitchFamily="50" charset="-128"/>
              </a:rPr>
              <a:t>26</a:t>
            </a:r>
            <a:r>
              <a:rPr lang="ja-JP" altLang="en-US" sz="1100" b="0" dirty="0">
                <a:solidFill>
                  <a:schemeClr val="tx1"/>
                </a:solidFill>
                <a:latin typeface="游ゴシック" panose="020B0400000000000000" pitchFamily="50" charset="-128"/>
                <a:ea typeface="游ゴシック" panose="020B0400000000000000" pitchFamily="50" charset="-128"/>
              </a:rPr>
              <a:t>年度「国民健康保険法に基づく保健事業の実施等に関する指針」の改正により効率的な保健事業の実施と評価を行うこととされ、鎌倉市の第</a:t>
            </a:r>
            <a:r>
              <a:rPr lang="en-US" altLang="ja-JP" sz="1100" b="0" dirty="0">
                <a:solidFill>
                  <a:schemeClr val="tx1"/>
                </a:solidFill>
                <a:latin typeface="游ゴシック" panose="020B0400000000000000" pitchFamily="50" charset="-128"/>
                <a:ea typeface="游ゴシック" panose="020B0400000000000000" pitchFamily="50" charset="-128"/>
              </a:rPr>
              <a:t>2</a:t>
            </a:r>
            <a:r>
              <a:rPr lang="ja-JP" altLang="en-US" sz="1100" b="0" dirty="0">
                <a:solidFill>
                  <a:schemeClr val="tx1"/>
                </a:solidFill>
                <a:latin typeface="游ゴシック" panose="020B0400000000000000" pitchFamily="50" charset="-128"/>
                <a:ea typeface="游ゴシック" panose="020B0400000000000000" pitchFamily="50" charset="-128"/>
              </a:rPr>
              <a:t>期データヘルス計画の期間終了に伴い、計画の見直し及び新たに明らかになった健康課題への対策、効果的かつ効率的な保健事業を展開し、健康寿命の延伸及び医療費適正化に繋げることを目的として、「第</a:t>
            </a:r>
            <a:r>
              <a:rPr lang="en-US" altLang="ja-JP" sz="1100" b="0" dirty="0">
                <a:solidFill>
                  <a:schemeClr val="tx1"/>
                </a:solidFill>
                <a:latin typeface="游ゴシック" panose="020B0400000000000000" pitchFamily="50" charset="-128"/>
                <a:ea typeface="游ゴシック" panose="020B0400000000000000" pitchFamily="50" charset="-128"/>
              </a:rPr>
              <a:t>3</a:t>
            </a:r>
            <a:r>
              <a:rPr lang="ja-JP" altLang="en-US" sz="1100" b="0" dirty="0">
                <a:solidFill>
                  <a:schemeClr val="tx1"/>
                </a:solidFill>
                <a:latin typeface="游ゴシック" panose="020B0400000000000000" pitchFamily="50" charset="-128"/>
                <a:ea typeface="游ゴシック" panose="020B0400000000000000" pitchFamily="50" charset="-128"/>
              </a:rPr>
              <a:t>期データヘルス計画」を策定。</a:t>
            </a:r>
            <a:endParaRPr lang="ja-JP" altLang="en-US" sz="1050" b="0" u="sng" strike="sngStrike" dirty="0">
              <a:solidFill>
                <a:schemeClr val="tx1"/>
              </a:solidFill>
              <a:latin typeface="游ゴシック" panose="020B0400000000000000" pitchFamily="50" charset="-128"/>
              <a:ea typeface="游ゴシック" panose="020B0400000000000000" pitchFamily="50" charset="-128"/>
            </a:endParaRPr>
          </a:p>
        </p:txBody>
      </p:sp>
      <p:sp>
        <p:nvSpPr>
          <p:cNvPr id="1113" name="テキスト プレースホルダー 4"/>
          <p:cNvSpPr>
            <a:spLocks noGrp="1"/>
          </p:cNvSpPr>
          <p:nvPr>
            <p:ph type="body" sz="quarter" idx="3"/>
          </p:nvPr>
        </p:nvSpPr>
        <p:spPr>
          <a:xfrm>
            <a:off x="243035" y="2625527"/>
            <a:ext cx="4589842" cy="603448"/>
          </a:xfrm>
        </p:spPr>
        <p:txBody>
          <a:bodyPr>
            <a:noAutofit/>
          </a:bodyPr>
          <a:lstStyle/>
          <a:p>
            <a:r>
              <a:rPr lang="ja-JP" altLang="en-US" sz="1200" kern="1300" dirty="0">
                <a:solidFill>
                  <a:schemeClr val="tx1"/>
                </a:solidFill>
                <a:latin typeface="UD デジタル 教科書体 NK-B" panose="02020700000000000000" pitchFamily="18" charset="-128"/>
                <a:ea typeface="UD デジタル 教科書体 NK-B" panose="02020700000000000000" pitchFamily="18" charset="-128"/>
              </a:rPr>
              <a:t>第３期鎌倉市データヘルス計画及び第４期鎌倉市特定健康診査等実施計画　策定</a:t>
            </a:r>
            <a:r>
              <a:rPr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後の体系</a:t>
            </a:r>
          </a:p>
        </p:txBody>
      </p:sp>
      <p:sp>
        <p:nvSpPr>
          <p:cNvPr id="1114" name="コンテンツ プレースホルダー 5"/>
          <p:cNvSpPr>
            <a:spLocks noGrp="1"/>
          </p:cNvSpPr>
          <p:nvPr>
            <p:ph sz="quarter" idx="4"/>
          </p:nvPr>
        </p:nvSpPr>
        <p:spPr>
          <a:xfrm>
            <a:off x="5148226" y="3857379"/>
            <a:ext cx="4464798" cy="2798446"/>
          </a:xfrm>
          <a:gradFill flip="none" rotWithShape="1">
            <a:gsLst>
              <a:gs pos="0">
                <a:srgbClr val="E2EBA0">
                  <a:tint val="66000"/>
                  <a:satMod val="160000"/>
                </a:srgbClr>
              </a:gs>
              <a:gs pos="50000">
                <a:srgbClr val="E2EBA0">
                  <a:tint val="44500"/>
                  <a:satMod val="160000"/>
                </a:srgbClr>
              </a:gs>
              <a:gs pos="100000">
                <a:srgbClr val="E2EBA0">
                  <a:tint val="23500"/>
                  <a:satMod val="160000"/>
                </a:srgbClr>
              </a:gs>
            </a:gsLst>
            <a:lin ang="2700000" scaled="1"/>
            <a:tileRect/>
          </a:gradFill>
        </p:spPr>
        <p:txBody>
          <a:bodyPr>
            <a:normAutofit/>
          </a:bodyPr>
          <a:lstStyle/>
          <a:p>
            <a:pPr marL="37148" indent="0">
              <a:buNone/>
            </a:pPr>
            <a:r>
              <a:rPr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■策定案における数値目標</a:t>
            </a:r>
            <a:endParaRPr lang="en-US" altLang="ja-JP" sz="1200" dirty="0">
              <a:solidFill>
                <a:srgbClr val="FF0000"/>
              </a:solidFill>
              <a:latin typeface="游ゴシック" panose="020B0400000000000000" pitchFamily="50" charset="-128"/>
              <a:ea typeface="游ゴシック" panose="020B0400000000000000" pitchFamily="50" charset="-128"/>
            </a:endParaRPr>
          </a:p>
          <a:p>
            <a:pPr marL="37148" indent="0">
              <a:buNone/>
            </a:pPr>
            <a:endParaRPr lang="en-US" altLang="ja-JP" sz="1200" dirty="0">
              <a:solidFill>
                <a:schemeClr val="tx1"/>
              </a:solidFill>
              <a:latin typeface="メイリオ" panose="020B0604030504040204" pitchFamily="50" charset="-128"/>
              <a:ea typeface="メイリオ" panose="020B0604030504040204" pitchFamily="50" charset="-128"/>
            </a:endParaRPr>
          </a:p>
          <a:p>
            <a:pPr marL="37148" indent="0">
              <a:buNone/>
            </a:pPr>
            <a:endParaRPr lang="en-US" altLang="ja-JP" sz="1200" dirty="0">
              <a:solidFill>
                <a:schemeClr val="tx1"/>
              </a:solidFill>
              <a:latin typeface="メイリオ" panose="020B0604030504040204" pitchFamily="50" charset="-128"/>
              <a:ea typeface="メイリオ" panose="020B0604030504040204" pitchFamily="50" charset="-128"/>
            </a:endParaRPr>
          </a:p>
          <a:p>
            <a:pPr marL="37148" indent="0">
              <a:buNone/>
            </a:pPr>
            <a:endParaRPr lang="en-US" altLang="ja-JP" sz="1200" b="1" dirty="0">
              <a:solidFill>
                <a:schemeClr val="tx1"/>
              </a:solidFill>
              <a:latin typeface="メイリオ" panose="020B0604030504040204" pitchFamily="50" charset="-128"/>
              <a:ea typeface="メイリオ" panose="020B0604030504040204" pitchFamily="50" charset="-128"/>
            </a:endParaRPr>
          </a:p>
        </p:txBody>
      </p:sp>
      <p:sp>
        <p:nvSpPr>
          <p:cNvPr id="1115" name="テキスト プレースホルダー 2"/>
          <p:cNvSpPr txBox="1"/>
          <p:nvPr/>
        </p:nvSpPr>
        <p:spPr>
          <a:xfrm>
            <a:off x="5123067" y="2723812"/>
            <a:ext cx="4473407" cy="1033863"/>
          </a:xfrm>
          <a:prstGeom prst="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2700000" scaled="1"/>
            <a:tileRect/>
          </a:gradFill>
        </p:spPr>
        <p:txBody>
          <a:bodyPr vert="horz" lIns="74295" tIns="37148" rIns="74295" bIns="37148" rtlCol="0" anchor="ctr" anchorCtr="0">
            <a:noAutofit/>
          </a:bodyPr>
          <a:lstStyle>
            <a:lvl1pPr marL="0" indent="0" algn="l" defTabSz="914400" rtl="0" eaLnBrk="1" latinLnBrk="0" hangingPunct="1">
              <a:lnSpc>
                <a:spcPct val="90000"/>
              </a:lnSpc>
              <a:spcBef>
                <a:spcPts val="0"/>
              </a:spcBef>
              <a:buClr>
                <a:schemeClr val="accent1"/>
              </a:buClr>
              <a:buSzPct val="80000"/>
              <a:buFont typeface="Corbel" pitchFamily="34" charset="0"/>
              <a:buNone/>
              <a:defRPr kumimoji="1" sz="2400" b="1" kern="1200">
                <a:solidFill>
                  <a:schemeClr val="accent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2000" b="1" kern="1200">
                <a:solidFill>
                  <a:schemeClr val="accent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800" b="1" kern="1200">
                <a:solidFill>
                  <a:schemeClr val="accent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9pPr>
          </a:lstStyle>
          <a:p>
            <a:endParaRPr lang="en-US" altLang="ja-JP" sz="900" b="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■計画策定のポイント</a:t>
            </a:r>
            <a:endParaRPr lang="en-US" altLang="ja-JP" sz="900" b="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厚生労働省が次のことを目的に、「国民健康保健事業の実施計画（データヘルス計画）策定の手引き」を改訂</a:t>
            </a: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・同じ指標により経年的なモニタリング実施を可能にするため都道府県レベルでの計画の</a:t>
            </a:r>
            <a:endParaRPr lang="en-US" altLang="ja-JP" sz="900" b="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　標準化</a:t>
            </a: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・域内での当該保険者の健康状況の把握が可能になる共通指標の設定</a:t>
            </a: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　これを受けて神奈川県が</a:t>
            </a:r>
            <a:r>
              <a:rPr lang="en-US" altLang="ja-JP" sz="900" b="0" dirty="0">
                <a:solidFill>
                  <a:schemeClr val="tx1"/>
                </a:solidFill>
                <a:latin typeface="UD デジタル 教科書体 NK-B" panose="02020700000000000000" pitchFamily="18" charset="-128"/>
                <a:ea typeface="UD デジタル 教科書体 NK-B" panose="02020700000000000000" pitchFamily="18" charset="-128"/>
              </a:rPr>
              <a:t>6</a:t>
            </a:r>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項目の県共通指標を設定し「鎌倉市第３期データヘル</a:t>
            </a:r>
            <a:endParaRPr lang="en-US" altLang="ja-JP" sz="900" b="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900" b="0" dirty="0">
                <a:solidFill>
                  <a:schemeClr val="tx1"/>
                </a:solidFill>
                <a:latin typeface="UD デジタル 教科書体 NK-B" panose="02020700000000000000" pitchFamily="18" charset="-128"/>
                <a:ea typeface="UD デジタル 教科書体 NK-B" panose="02020700000000000000" pitchFamily="18" charset="-128"/>
              </a:rPr>
              <a:t>　ス計画及び第４期特定健康診査等実施計画」は当該指標を反映して策定</a:t>
            </a:r>
          </a:p>
          <a:p>
            <a:endParaRPr lang="en-US" altLang="ja-JP" sz="1200" b="0" dirty="0">
              <a:solidFill>
                <a:schemeClr val="tx1"/>
              </a:solidFill>
              <a:latin typeface="UD デジタル 教科書体 NK-B" panose="02020700000000000000" pitchFamily="18" charset="-128"/>
              <a:ea typeface="UD デジタル 教科書体 NK-B" panose="02020700000000000000" pitchFamily="18" charset="-128"/>
            </a:endParaRPr>
          </a:p>
        </p:txBody>
      </p:sp>
      <p:sp>
        <p:nvSpPr>
          <p:cNvPr id="1116" name="テキスト プレースホルダー 2"/>
          <p:cNvSpPr txBox="1"/>
          <p:nvPr/>
        </p:nvSpPr>
        <p:spPr>
          <a:xfrm>
            <a:off x="5006631" y="586518"/>
            <a:ext cx="4589842" cy="1324374"/>
          </a:xfrm>
          <a:prstGeom prst="rect">
            <a:avLst/>
          </a:prstGeom>
          <a:solidFill>
            <a:schemeClr val="accent1">
              <a:lumMod val="40000"/>
              <a:lumOff val="60000"/>
            </a:schemeClr>
          </a:solidFill>
        </p:spPr>
        <p:txBody>
          <a:bodyPr vert="horz" lIns="74295" tIns="37148" rIns="74295" bIns="37148" rtlCol="0" anchor="ctr" anchorCtr="0">
            <a:noAutofit/>
          </a:bodyPr>
          <a:lstStyle>
            <a:lvl1pPr marL="0" indent="0" algn="l" defTabSz="914400" rtl="0" eaLnBrk="1" latinLnBrk="0" hangingPunct="1">
              <a:lnSpc>
                <a:spcPct val="90000"/>
              </a:lnSpc>
              <a:spcBef>
                <a:spcPts val="0"/>
              </a:spcBef>
              <a:buClr>
                <a:schemeClr val="accent1"/>
              </a:buClr>
              <a:buSzPct val="80000"/>
              <a:buFont typeface="Corbel" pitchFamily="34" charset="0"/>
              <a:buNone/>
              <a:defRPr kumimoji="1" sz="2400" b="1" kern="1200">
                <a:solidFill>
                  <a:schemeClr val="accent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2000" b="1" kern="1200">
                <a:solidFill>
                  <a:schemeClr val="accent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800" b="1" kern="1200">
                <a:solidFill>
                  <a:schemeClr val="accent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kumimoji="1" sz="1600" b="1" kern="1200">
                <a:solidFill>
                  <a:schemeClr val="accent1"/>
                </a:solidFill>
                <a:latin typeface="+mn-lt"/>
                <a:ea typeface="+mn-ea"/>
                <a:cs typeface="+mn-cs"/>
              </a:defRPr>
            </a:lvl9pPr>
          </a:lstStyle>
          <a:p>
            <a:pPr>
              <a:lnSpc>
                <a:spcPct val="100000"/>
              </a:lnSpc>
            </a:pPr>
            <a:r>
              <a:rPr lang="ja-JP" altLang="en-US" sz="1200" b="0" dirty="0">
                <a:solidFill>
                  <a:schemeClr val="tx1"/>
                </a:solidFill>
                <a:latin typeface="UD デジタル 教科書体 NK-B" panose="02020700000000000000" pitchFamily="18" charset="-128"/>
                <a:ea typeface="UD デジタル 教科書体 NK-B" panose="02020700000000000000" pitchFamily="18" charset="-128"/>
              </a:rPr>
              <a:t>■計画の概要</a:t>
            </a:r>
            <a:endParaRPr lang="en-US" altLang="ja-JP" sz="1200" b="0" dirty="0">
              <a:solidFill>
                <a:schemeClr val="tx1"/>
              </a:solidFill>
              <a:latin typeface="UD デジタル 教科書体 NK-B" panose="02020700000000000000" pitchFamily="18" charset="-128"/>
              <a:ea typeface="UD デジタル 教科書体 NK-B" panose="02020700000000000000" pitchFamily="18"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・第１期計画は神奈川県と国保連合会設置の保健事業支援評価委員会</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　の助言、鎌倉市国民健康保険運営協議会からの意見等を踏まえ策定。</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　神奈川県下では先行事例となっている。</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・第２期計画と同様に「鎌倉市特定健康診査等実施計画」を包含する。</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・上位計画である「鎌倉市健康づくり計画」との整合性を図りながら、</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　相互に連携する。</a:t>
            </a:r>
            <a:endParaRPr lang="en-US" altLang="ja-JP" sz="1100" b="0" dirty="0">
              <a:solidFill>
                <a:schemeClr val="tx1"/>
              </a:solidFill>
              <a:latin typeface="游ゴシック" panose="020B0400000000000000" pitchFamily="50" charset="-128"/>
              <a:ea typeface="游ゴシック" panose="020B0400000000000000" pitchFamily="50" charset="-128"/>
            </a:endParaRPr>
          </a:p>
          <a:p>
            <a:pPr>
              <a:lnSpc>
                <a:spcPct val="100000"/>
              </a:lnSpc>
            </a:pPr>
            <a:r>
              <a:rPr lang="ja-JP" altLang="en-US" sz="1100" b="0" dirty="0">
                <a:solidFill>
                  <a:schemeClr val="tx1"/>
                </a:solidFill>
                <a:latin typeface="游ゴシック" panose="020B0400000000000000" pitchFamily="50" charset="-128"/>
                <a:ea typeface="游ゴシック" panose="020B0400000000000000" pitchFamily="50" charset="-128"/>
              </a:rPr>
              <a:t>・計画期間は、令和６年度～令和</a:t>
            </a:r>
            <a:r>
              <a:rPr lang="en-US" altLang="ja-JP" sz="1100" b="0" dirty="0">
                <a:solidFill>
                  <a:schemeClr val="tx1"/>
                </a:solidFill>
                <a:latin typeface="游ゴシック" panose="020B0400000000000000" pitchFamily="50" charset="-128"/>
                <a:ea typeface="游ゴシック" panose="020B0400000000000000" pitchFamily="50" charset="-128"/>
              </a:rPr>
              <a:t>11</a:t>
            </a:r>
            <a:r>
              <a:rPr lang="ja-JP" altLang="en-US" sz="1100" b="0" dirty="0">
                <a:solidFill>
                  <a:schemeClr val="tx1"/>
                </a:solidFill>
                <a:latin typeface="游ゴシック" panose="020B0400000000000000" pitchFamily="50" charset="-128"/>
                <a:ea typeface="游ゴシック" panose="020B0400000000000000" pitchFamily="50" charset="-128"/>
              </a:rPr>
              <a:t>年度の６年間とする。</a:t>
            </a:r>
          </a:p>
        </p:txBody>
      </p:sp>
      <p:sp>
        <p:nvSpPr>
          <p:cNvPr id="1117" name="角丸四角形 4"/>
          <p:cNvSpPr/>
          <p:nvPr/>
        </p:nvSpPr>
        <p:spPr>
          <a:xfrm>
            <a:off x="299969" y="1972653"/>
            <a:ext cx="9305653" cy="665433"/>
          </a:xfrm>
          <a:prstGeom prst="roundRect">
            <a:avLst>
              <a:gd name="adj" fmla="val 0"/>
            </a:avLst>
          </a:prstGeom>
          <a:noFill/>
          <a:ln w="22225" cap="flat" cmpd="sng" algn="ctr">
            <a:solidFill>
              <a:schemeClr val="accent1">
                <a:lumMod val="60000"/>
                <a:lumOff val="40000"/>
              </a:schemeClr>
            </a:solidFill>
            <a:prstDash val="dash"/>
            <a:miter lim="800000"/>
          </a:ln>
          <a:effectLst/>
        </p:spPr>
        <p:txBody>
          <a:bodyPr/>
          <a:lstStyle/>
          <a:p>
            <a:r>
              <a:rPr lang="ja-JP" altLang="en-US" sz="1200" dirty="0">
                <a:latin typeface="UD デジタル 教科書体 NK-B" panose="02020700000000000000" pitchFamily="18" charset="-128"/>
                <a:ea typeface="UD デジタル 教科書体 NK-B" panose="02020700000000000000" pitchFamily="18" charset="-128"/>
              </a:rPr>
              <a:t>■鎌倉市の現状</a:t>
            </a:r>
            <a:endParaRPr lang="en-US" altLang="ja-JP" sz="1200" dirty="0">
              <a:latin typeface="UD デジタル 教科書体 NK-B" panose="02020700000000000000" pitchFamily="18" charset="-128"/>
              <a:ea typeface="UD デジタル 教科書体 NK-B" panose="02020700000000000000" pitchFamily="18" charset="-128"/>
            </a:endParaRPr>
          </a:p>
          <a:p>
            <a:r>
              <a:rPr lang="ja-JP" altLang="en-US" sz="1100" dirty="0">
                <a:latin typeface="UD デジタル 教科書体 NK-B" panose="02020700000000000000" pitchFamily="18" charset="-128"/>
                <a:ea typeface="UD デジタル 教科書体 NK-B" panose="02020700000000000000" pitchFamily="18" charset="-128"/>
              </a:rPr>
              <a:t>・鎌倉市国保加入者：全体</a:t>
            </a:r>
            <a:r>
              <a:rPr lang="en-US" altLang="ja-JP" sz="1100" dirty="0">
                <a:latin typeface="UD デジタル 教科書体 NK-B" panose="02020700000000000000" pitchFamily="18" charset="-128"/>
                <a:ea typeface="UD デジタル 教科書体 NK-B" panose="02020700000000000000" pitchFamily="18" charset="-128"/>
              </a:rPr>
              <a:t>33,60</a:t>
            </a:r>
            <a:r>
              <a:rPr lang="ja-JP" altLang="en-US" sz="1100" dirty="0">
                <a:latin typeface="UD デジタル 教科書体 NK-B" panose="02020700000000000000" pitchFamily="18" charset="-128"/>
                <a:ea typeface="UD デジタル 教科書体 NK-B" panose="02020700000000000000" pitchFamily="18" charset="-128"/>
              </a:rPr>
              <a:t>９人　特定健康診査対象者（</a:t>
            </a:r>
            <a:r>
              <a:rPr lang="en-US" altLang="ja-JP" sz="1100" dirty="0">
                <a:latin typeface="UD デジタル 教科書体 NK-B" panose="02020700000000000000" pitchFamily="18" charset="-128"/>
                <a:ea typeface="UD デジタル 教科書体 NK-B" panose="02020700000000000000" pitchFamily="18" charset="-128"/>
              </a:rPr>
              <a:t>40</a:t>
            </a:r>
            <a:r>
              <a:rPr lang="ja-JP" altLang="en-US" sz="1100" dirty="0">
                <a:latin typeface="UD デジタル 教科書体 NK-B" panose="02020700000000000000" pitchFamily="18" charset="-128"/>
                <a:ea typeface="UD デジタル 教科書体 NK-B" panose="02020700000000000000" pitchFamily="18" charset="-128"/>
              </a:rPr>
              <a:t>～</a:t>
            </a:r>
            <a:r>
              <a:rPr lang="en-US" altLang="ja-JP" sz="1100" dirty="0">
                <a:latin typeface="UD デジタル 教科書体 NK-B" panose="02020700000000000000" pitchFamily="18" charset="-128"/>
                <a:ea typeface="UD デジタル 教科書体 NK-B" panose="02020700000000000000" pitchFamily="18" charset="-128"/>
              </a:rPr>
              <a:t>74</a:t>
            </a:r>
            <a:r>
              <a:rPr lang="ja-JP" altLang="en-US" sz="1100" dirty="0">
                <a:latin typeface="UD デジタル 教科書体 NK-B" panose="02020700000000000000" pitchFamily="18" charset="-128"/>
                <a:ea typeface="UD デジタル 教科書体 NK-B" panose="02020700000000000000" pitchFamily="18" charset="-128"/>
              </a:rPr>
              <a:t>歳）２４</a:t>
            </a:r>
            <a:r>
              <a:rPr lang="en-US" altLang="ja-JP" sz="1100" dirty="0">
                <a:latin typeface="UD デジタル 教科書体 NK-B" panose="02020700000000000000" pitchFamily="18" charset="-128"/>
                <a:ea typeface="UD デジタル 教科書体 NK-B" panose="02020700000000000000" pitchFamily="18" charset="-128"/>
              </a:rPr>
              <a:t>,</a:t>
            </a:r>
            <a:r>
              <a:rPr lang="ja-JP" altLang="en-US" sz="1100" dirty="0">
                <a:latin typeface="UD デジタル 教科書体 NK-B" panose="02020700000000000000" pitchFamily="18" charset="-128"/>
                <a:ea typeface="UD デジタル 教科書体 NK-B" panose="02020700000000000000" pitchFamily="18" charset="-128"/>
              </a:rPr>
              <a:t>１３９人　　・特定健康診査受診率：</a:t>
            </a:r>
            <a:r>
              <a:rPr lang="en-US" altLang="ja-JP" sz="1100" dirty="0">
                <a:latin typeface="UD デジタル 教科書体 NK-B" panose="02020700000000000000" pitchFamily="18" charset="-128"/>
                <a:ea typeface="UD デジタル 教科書体 NK-B" panose="02020700000000000000" pitchFamily="18" charset="-128"/>
              </a:rPr>
              <a:t>35.5%</a:t>
            </a:r>
            <a:r>
              <a:rPr lang="ja-JP" altLang="en-US" sz="1100" dirty="0">
                <a:latin typeface="UD デジタル 教科書体 NK-B" panose="02020700000000000000" pitchFamily="18" charset="-128"/>
                <a:ea typeface="UD デジタル 教科書体 NK-B" panose="02020700000000000000" pitchFamily="18" charset="-128"/>
              </a:rPr>
              <a:t>（令和</a:t>
            </a:r>
            <a:r>
              <a:rPr lang="en-US" altLang="ja-JP" sz="1100" dirty="0">
                <a:latin typeface="UD デジタル 教科書体 NK-B" panose="02020700000000000000" pitchFamily="18" charset="-128"/>
                <a:ea typeface="UD デジタル 教科書体 NK-B" panose="02020700000000000000" pitchFamily="18" charset="-128"/>
              </a:rPr>
              <a:t>4</a:t>
            </a:r>
            <a:r>
              <a:rPr lang="ja-JP" altLang="en-US" sz="1100" dirty="0">
                <a:latin typeface="UD デジタル 教科書体 NK-B" panose="02020700000000000000" pitchFamily="18" charset="-128"/>
                <a:ea typeface="UD デジタル 教科書体 NK-B" panose="02020700000000000000" pitchFamily="18" charset="-128"/>
              </a:rPr>
              <a:t>年度速報値）　</a:t>
            </a:r>
            <a:endParaRPr lang="en-US" altLang="ja-JP" sz="1100" dirty="0">
              <a:latin typeface="UD デジタル 教科書体 NK-B" panose="02020700000000000000" pitchFamily="18" charset="-128"/>
              <a:ea typeface="UD デジタル 教科書体 NK-B" panose="02020700000000000000" pitchFamily="18" charset="-128"/>
            </a:endParaRPr>
          </a:p>
          <a:p>
            <a:r>
              <a:rPr lang="ja-JP" altLang="en-US" sz="1100" dirty="0">
                <a:latin typeface="UD デジタル 教科書体 NK-B" panose="02020700000000000000" pitchFamily="18" charset="-128"/>
                <a:ea typeface="UD デジタル 教科書体 NK-B" panose="02020700000000000000" pitchFamily="18" charset="-128"/>
              </a:rPr>
              <a:t>・特定保健指導実施率：</a:t>
            </a:r>
            <a:r>
              <a:rPr lang="en-US" altLang="ja-JP" sz="1100" dirty="0">
                <a:latin typeface="UD デジタル 教科書体 NK-B" panose="02020700000000000000" pitchFamily="18" charset="-128"/>
                <a:ea typeface="UD デジタル 教科書体 NK-B" panose="02020700000000000000" pitchFamily="18" charset="-128"/>
              </a:rPr>
              <a:t>15.7%(</a:t>
            </a:r>
            <a:r>
              <a:rPr lang="ja-JP" altLang="en-US" sz="1100" dirty="0">
                <a:latin typeface="UD デジタル 教科書体 NK-B" panose="02020700000000000000" pitchFamily="18" charset="-128"/>
                <a:ea typeface="UD デジタル 教科書体 NK-B" panose="02020700000000000000" pitchFamily="18" charset="-128"/>
              </a:rPr>
              <a:t>令和</a:t>
            </a:r>
            <a:r>
              <a:rPr lang="en-US" altLang="ja-JP" sz="1100" dirty="0">
                <a:latin typeface="UD デジタル 教科書体 NK-B" panose="02020700000000000000" pitchFamily="18" charset="-128"/>
                <a:ea typeface="UD デジタル 教科書体 NK-B" panose="02020700000000000000" pitchFamily="18" charset="-128"/>
              </a:rPr>
              <a:t>4</a:t>
            </a:r>
            <a:r>
              <a:rPr lang="ja-JP" altLang="en-US" sz="1100" dirty="0">
                <a:latin typeface="UD デジタル 教科書体 NK-B" panose="02020700000000000000" pitchFamily="18" charset="-128"/>
                <a:ea typeface="UD デジタル 教科書体 NK-B" panose="02020700000000000000" pitchFamily="18" charset="-128"/>
              </a:rPr>
              <a:t>年度速報値)　・健診受診者・未受診者の１人当たりの医療費：受診者：</a:t>
            </a:r>
            <a:r>
              <a:rPr lang="en-US" altLang="ja-JP" sz="1100" dirty="0">
                <a:latin typeface="UD デジタル 教科書体 NK-B" panose="02020700000000000000" pitchFamily="18" charset="-128"/>
                <a:ea typeface="UD デジタル 教科書体 NK-B" panose="02020700000000000000" pitchFamily="18" charset="-128"/>
              </a:rPr>
              <a:t>471,453</a:t>
            </a:r>
            <a:r>
              <a:rPr lang="ja-JP" altLang="en-US" sz="1100" dirty="0">
                <a:latin typeface="UD デジタル 教科書体 NK-B" panose="02020700000000000000" pitchFamily="18" charset="-128"/>
                <a:ea typeface="UD デジタル 教科書体 NK-B" panose="02020700000000000000" pitchFamily="18" charset="-128"/>
              </a:rPr>
              <a:t>円</a:t>
            </a:r>
            <a:r>
              <a:rPr lang="en-US" altLang="ja-JP" sz="1100" dirty="0">
                <a:latin typeface="UD デジタル 教科書体 NK-B" panose="02020700000000000000" pitchFamily="18" charset="-128"/>
                <a:ea typeface="UD デジタル 教科書体 NK-B" panose="02020700000000000000" pitchFamily="18" charset="-128"/>
              </a:rPr>
              <a:t>/年　</a:t>
            </a:r>
            <a:r>
              <a:rPr lang="ja-JP" altLang="en-US" sz="1100" dirty="0">
                <a:latin typeface="UD デジタル 教科書体 NK-B" panose="02020700000000000000" pitchFamily="18" charset="-128"/>
                <a:ea typeface="UD デジタル 教科書体 NK-B" panose="02020700000000000000" pitchFamily="18" charset="-128"/>
              </a:rPr>
              <a:t>未受診者</a:t>
            </a:r>
            <a:r>
              <a:rPr lang="en-US" altLang="ja-JP" sz="1100" dirty="0">
                <a:latin typeface="UD デジタル 教科書体 NK-B" panose="02020700000000000000" pitchFamily="18" charset="-128"/>
                <a:ea typeface="UD デジタル 教科書体 NK-B" panose="02020700000000000000" pitchFamily="18" charset="-128"/>
              </a:rPr>
              <a:t>690,968</a:t>
            </a:r>
            <a:r>
              <a:rPr lang="ja-JP" altLang="en-US" sz="1100" dirty="0">
                <a:latin typeface="UD デジタル 教科書体 NK-B" panose="02020700000000000000" pitchFamily="18" charset="-128"/>
                <a:ea typeface="UD デジタル 教科書体 NK-B" panose="02020700000000000000" pitchFamily="18" charset="-128"/>
              </a:rPr>
              <a:t>円/年</a:t>
            </a:r>
            <a:endParaRPr lang="en-US" altLang="ja-JP" sz="1100" dirty="0">
              <a:latin typeface="UD デジタル 教科書体 NK-B" panose="02020700000000000000" pitchFamily="18" charset="-128"/>
              <a:ea typeface="UD デジタル 教科書体 NK-B" panose="02020700000000000000" pitchFamily="18" charset="-128"/>
            </a:endParaRPr>
          </a:p>
        </p:txBody>
      </p:sp>
      <p:graphicFrame>
        <p:nvGraphicFramePr>
          <p:cNvPr id="1118" name="表 20"/>
          <p:cNvGraphicFramePr>
            <a:graphicFrameLocks noGrp="1"/>
          </p:cNvGraphicFramePr>
          <p:nvPr>
            <p:extLst>
              <p:ext uri="{D42A27DB-BD31-4B8C-83A1-F6EECF244321}">
                <p14:modId xmlns:p14="http://schemas.microsoft.com/office/powerpoint/2010/main" val="2279435062"/>
              </p:ext>
            </p:extLst>
          </p:nvPr>
        </p:nvGraphicFramePr>
        <p:xfrm>
          <a:off x="5274456" y="4121030"/>
          <a:ext cx="4232151" cy="2533407"/>
        </p:xfrm>
        <a:graphic>
          <a:graphicData uri="http://schemas.openxmlformats.org/drawingml/2006/table">
            <a:tbl>
              <a:tblPr firstRow="1" bandRow="1">
                <a:tableStyleId>{69CF1AB2-1976-4502-BF36-3FF5EA218861}</a:tableStyleId>
              </a:tblPr>
              <a:tblGrid>
                <a:gridCol w="773322">
                  <a:extLst>
                    <a:ext uri="{9D8B030D-6E8A-4147-A177-3AD203B41FA5}">
                      <a16:colId xmlns:a16="http://schemas.microsoft.com/office/drawing/2014/main" val="20000"/>
                    </a:ext>
                  </a:extLst>
                </a:gridCol>
                <a:gridCol w="2418305">
                  <a:extLst>
                    <a:ext uri="{9D8B030D-6E8A-4147-A177-3AD203B41FA5}">
                      <a16:colId xmlns:a16="http://schemas.microsoft.com/office/drawing/2014/main" val="20001"/>
                    </a:ext>
                  </a:extLst>
                </a:gridCol>
                <a:gridCol w="536027">
                  <a:extLst>
                    <a:ext uri="{9D8B030D-6E8A-4147-A177-3AD203B41FA5}">
                      <a16:colId xmlns:a16="http://schemas.microsoft.com/office/drawing/2014/main" val="20002"/>
                    </a:ext>
                  </a:extLst>
                </a:gridCol>
                <a:gridCol w="504497">
                  <a:extLst>
                    <a:ext uri="{9D8B030D-6E8A-4147-A177-3AD203B41FA5}">
                      <a16:colId xmlns:a16="http://schemas.microsoft.com/office/drawing/2014/main" val="20003"/>
                    </a:ext>
                  </a:extLst>
                </a:gridCol>
              </a:tblGrid>
              <a:tr h="263517">
                <a:tc>
                  <a:txBody>
                    <a:bodyPr/>
                    <a:lstStyle/>
                    <a:p>
                      <a:pPr algn="ctr">
                        <a:lnSpc>
                          <a:spcPts val="900"/>
                        </a:lnSpc>
                      </a:pPr>
                      <a:r>
                        <a:rPr kumimoji="1" lang="ja-JP" altLang="en-US" sz="800" b="1" strike="noStrike" kern="1200" dirty="0">
                          <a:solidFill>
                            <a:schemeClr val="tx1"/>
                          </a:solidFill>
                          <a:effectLst/>
                          <a:latin typeface="游ゴシック" panose="020B0400000000000000" pitchFamily="50" charset="-128"/>
                          <a:ea typeface="游ゴシック" panose="020B0400000000000000" pitchFamily="50" charset="-128"/>
                        </a:rPr>
                        <a:t>目的</a:t>
                      </a:r>
                      <a:endParaRPr kumimoji="1" lang="ja-JP" altLang="en-US" sz="800" b="1" strike="noStrike" dirty="0">
                        <a:solidFill>
                          <a:schemeClr val="tx1"/>
                        </a:solidFill>
                        <a:latin typeface="游ゴシック" panose="020B0400000000000000" pitchFamily="50" charset="-128"/>
                        <a:ea typeface="游ゴシック" panose="020B0400000000000000" pitchFamily="50" charset="-128"/>
                      </a:endParaRPr>
                    </a:p>
                  </a:txBody>
                  <a:tcPr marL="36000" marR="36000" marT="14400" marB="14400" anchor="ctr"/>
                </a:tc>
                <a:tc>
                  <a:txBody>
                    <a:bodyPr/>
                    <a:lstStyle/>
                    <a:p>
                      <a:pPr algn="ctr">
                        <a:lnSpc>
                          <a:spcPts val="900"/>
                        </a:lnSpc>
                        <a:spcAft>
                          <a:spcPts val="0"/>
                        </a:spcAft>
                      </a:pPr>
                      <a:r>
                        <a:rPr lang="ja-JP" altLang="en-US"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評価指標</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68580" marR="68580" marT="14400" marB="14400" anchor="ctr"/>
                </a:tc>
                <a:tc>
                  <a:txBody>
                    <a:bodyPr/>
                    <a:lstStyle/>
                    <a:p>
                      <a:pPr algn="ctr">
                        <a:lnSpc>
                          <a:spcPts val="900"/>
                        </a:lnSpc>
                        <a:spcAft>
                          <a:spcPts val="0"/>
                        </a:spcAft>
                      </a:pPr>
                      <a:r>
                        <a:rPr lang="ja-JP"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令和</a:t>
                      </a: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8</a:t>
                      </a:r>
                      <a:r>
                        <a:rPr lang="ja-JP"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年</a:t>
                      </a:r>
                      <a:endPar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pPr algn="ctr">
                        <a:lnSpc>
                          <a:spcPts val="900"/>
                        </a:lnSpc>
                        <a:spcAft>
                          <a:spcPts val="0"/>
                        </a:spcAft>
                      </a:pPr>
                      <a:r>
                        <a:rPr lang="ja-JP"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目標値</a:t>
                      </a:r>
                    </a:p>
                  </a:txBody>
                  <a:tcPr marL="0" marR="0" marT="14400" marB="14400" anchor="ctr"/>
                </a:tc>
                <a:tc>
                  <a:txBody>
                    <a:bodyPr/>
                    <a:lstStyle/>
                    <a:p>
                      <a:pPr algn="ctr">
                        <a:lnSpc>
                          <a:spcPts val="900"/>
                        </a:lnSpc>
                        <a:spcAft>
                          <a:spcPts val="0"/>
                        </a:spcAft>
                      </a:pPr>
                      <a:r>
                        <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令和</a:t>
                      </a: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11</a:t>
                      </a:r>
                      <a:r>
                        <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年</a:t>
                      </a:r>
                      <a:endPar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pPr algn="ctr">
                        <a:lnSpc>
                          <a:spcPts val="900"/>
                        </a:lnSpc>
                        <a:spcAft>
                          <a:spcPts val="0"/>
                        </a:spcAft>
                      </a:pPr>
                      <a:r>
                        <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目標値</a:t>
                      </a:r>
                    </a:p>
                  </a:txBody>
                  <a:tcPr marL="0" marR="0" marT="14400" marB="14400" anchor="ctr"/>
                </a:tc>
                <a:extLst>
                  <a:ext uri="{0D108BD9-81ED-4DB2-BD59-A6C34878D82A}">
                    <a16:rowId xmlns:a16="http://schemas.microsoft.com/office/drawing/2014/main" val="10000"/>
                  </a:ext>
                </a:extLst>
              </a:tr>
              <a:tr h="369015">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b="1" strike="noStrike" dirty="0">
                          <a:solidFill>
                            <a:schemeClr val="tx1"/>
                          </a:solidFill>
                          <a:latin typeface="游ゴシック" panose="020B0400000000000000" pitchFamily="50" charset="-128"/>
                          <a:ea typeface="游ゴシック" panose="020B0400000000000000" pitchFamily="50" charset="-128"/>
                        </a:rPr>
                        <a:t>保健事業</a:t>
                      </a:r>
                      <a:endParaRPr kumimoji="1" lang="en-US" altLang="ja-JP" sz="800" b="1" strike="noStrike" dirty="0">
                        <a:solidFill>
                          <a:schemeClr val="tx1"/>
                        </a:solidFill>
                        <a:latin typeface="游ゴシック" panose="020B0400000000000000" pitchFamily="50" charset="-128"/>
                        <a:ea typeface="游ゴシック" panose="020B0400000000000000"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b="1" strike="noStrike" dirty="0">
                          <a:solidFill>
                            <a:schemeClr val="tx1"/>
                          </a:solidFill>
                          <a:latin typeface="游ゴシック" panose="020B0400000000000000" pitchFamily="50" charset="-128"/>
                          <a:ea typeface="游ゴシック" panose="020B0400000000000000" pitchFamily="50" charset="-128"/>
                        </a:rPr>
                        <a:t>対象者の把握</a:t>
                      </a:r>
                    </a:p>
                  </a:txBody>
                  <a:tcPr marL="36000" marR="36000" marT="0" marB="0" anchor="ctr"/>
                </a:tc>
                <a:tc>
                  <a:txBody>
                    <a:bodyPr/>
                    <a:lstStyle/>
                    <a:p>
                      <a:pPr algn="l" fontAlgn="ctr"/>
                      <a:r>
                        <a:rPr lang="zh-TW" altLang="en-US" sz="800" b="1" i="0" u="none" strike="noStrike" dirty="0">
                          <a:solidFill>
                            <a:srgbClr val="000000"/>
                          </a:solidFill>
                          <a:effectLst/>
                          <a:latin typeface="游ゴシック" panose="020B0400000000000000" pitchFamily="50" charset="-128"/>
                          <a:ea typeface="游ゴシック" panose="020B0400000000000000" pitchFamily="50" charset="-128"/>
                        </a:rPr>
                        <a:t>特定健康診査実施率</a:t>
                      </a:r>
                    </a:p>
                  </a:txBody>
                  <a:tcPr marL="6350" marR="6350" marT="6350" marB="720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40.5</a:t>
                      </a:r>
                      <a:r>
                        <a:rPr lang="ja-JP" altLang="en-US"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45.0</a:t>
                      </a:r>
                      <a:r>
                        <a:rPr lang="ja-JP" altLang="en-US"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69015">
                <a:tc vMerge="1">
                  <a:txBody>
                    <a:bodyPr/>
                    <a:lstStyle/>
                    <a:p>
                      <a:endParaRPr kumimoji="1" lang="ja-JP" altLang="en-US" sz="800" strike="noStrike" dirty="0">
                        <a:solidFill>
                          <a:schemeClr val="tx1"/>
                        </a:solidFill>
                        <a:latin typeface="UD デジタル 教科書体 N-B" panose="02020700000000000000" pitchFamily="17" charset="-128"/>
                        <a:ea typeface="UD デジタル 教科書体 N-B" panose="02020700000000000000" pitchFamily="17" charset="-128"/>
                      </a:endParaRPr>
                    </a:p>
                  </a:txBody>
                  <a:tcPr marT="0" marB="0" anchor="ctr"/>
                </a:tc>
                <a:tc>
                  <a:txBody>
                    <a:bodyPr/>
                    <a:lstStyle/>
                    <a:p>
                      <a:pPr algn="l" fontAlgn="ctr"/>
                      <a:r>
                        <a:rPr lang="zh-TW" altLang="en-US" sz="800" b="1" i="0" u="none" strike="noStrike" dirty="0">
                          <a:solidFill>
                            <a:srgbClr val="000000"/>
                          </a:solidFill>
                          <a:effectLst/>
                          <a:latin typeface="游ゴシック" panose="020B0400000000000000" pitchFamily="50" charset="-128"/>
                          <a:ea typeface="游ゴシック" panose="020B0400000000000000" pitchFamily="50" charset="-128"/>
                        </a:rPr>
                        <a:t>特定健康診査実施率（</a:t>
                      </a:r>
                      <a:r>
                        <a:rPr lang="en-US" altLang="zh-TW" sz="800" b="1" i="0" u="none" strike="noStrike" dirty="0">
                          <a:solidFill>
                            <a:srgbClr val="000000"/>
                          </a:solidFill>
                          <a:effectLst/>
                          <a:latin typeface="游ゴシック" panose="020B0400000000000000" pitchFamily="50" charset="-128"/>
                          <a:ea typeface="游ゴシック" panose="020B0400000000000000" pitchFamily="50" charset="-128"/>
                        </a:rPr>
                        <a:t>40</a:t>
                      </a:r>
                      <a:r>
                        <a:rPr lang="zh-TW" altLang="en-US" sz="800" b="1" i="0" u="none" strike="noStrike" dirty="0">
                          <a:solidFill>
                            <a:srgbClr val="000000"/>
                          </a:solidFill>
                          <a:effectLst/>
                          <a:latin typeface="游ゴシック" panose="020B0400000000000000" pitchFamily="50" charset="-128"/>
                          <a:ea typeface="游ゴシック" panose="020B0400000000000000" pitchFamily="50" charset="-128"/>
                        </a:rPr>
                        <a:t>～</a:t>
                      </a:r>
                      <a:r>
                        <a:rPr lang="en-US" altLang="zh-TW" sz="800" b="1" i="0" u="none" strike="noStrike" dirty="0">
                          <a:solidFill>
                            <a:srgbClr val="000000"/>
                          </a:solidFill>
                          <a:effectLst/>
                          <a:latin typeface="游ゴシック" panose="020B0400000000000000" pitchFamily="50" charset="-128"/>
                          <a:ea typeface="游ゴシック" panose="020B0400000000000000" pitchFamily="50" charset="-128"/>
                        </a:rPr>
                        <a:t>49</a:t>
                      </a:r>
                      <a:r>
                        <a:rPr lang="zh-TW" altLang="en-US" sz="800" b="1" i="0" u="none" strike="noStrike" dirty="0">
                          <a:solidFill>
                            <a:srgbClr val="000000"/>
                          </a:solidFill>
                          <a:effectLst/>
                          <a:latin typeface="游ゴシック" panose="020B0400000000000000" pitchFamily="50" charset="-128"/>
                          <a:ea typeface="游ゴシック" panose="020B0400000000000000" pitchFamily="50" charset="-128"/>
                        </a:rPr>
                        <a:t>歳）</a:t>
                      </a:r>
                    </a:p>
                  </a:txBody>
                  <a:tcPr marL="6350" marR="6350" marT="6350" marB="720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27.0%</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30.0%</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69015">
                <a:tc rowSpan="2">
                  <a:txBody>
                    <a:bodyPr/>
                    <a:lstStyle/>
                    <a:p>
                      <a:r>
                        <a:rPr kumimoji="1" lang="ja-JP" altLang="en-US" sz="800" b="1" strike="noStrike" dirty="0">
                          <a:solidFill>
                            <a:schemeClr val="tx1"/>
                          </a:solidFill>
                          <a:latin typeface="游ゴシック" panose="020B0400000000000000" pitchFamily="50" charset="-128"/>
                          <a:ea typeface="游ゴシック" panose="020B0400000000000000" pitchFamily="50" charset="-128"/>
                        </a:rPr>
                        <a:t>生活習慣病の予防</a:t>
                      </a:r>
                    </a:p>
                  </a:txBody>
                  <a:tcPr marL="36000" marR="36000" marT="0" marB="0" anchor="ctr"/>
                </a:tc>
                <a:tc>
                  <a:txBody>
                    <a:bodyPr/>
                    <a:lstStyle/>
                    <a:p>
                      <a:pPr algn="l" fontAlgn="ctr"/>
                      <a:r>
                        <a:rPr lang="zh-TW" altLang="en-US" sz="800" b="1" i="0" u="none" strike="noStrike" dirty="0">
                          <a:solidFill>
                            <a:srgbClr val="000000"/>
                          </a:solidFill>
                          <a:effectLst/>
                          <a:latin typeface="游ゴシック" panose="020B0400000000000000" pitchFamily="50" charset="-128"/>
                          <a:ea typeface="游ゴシック" panose="020B0400000000000000" pitchFamily="50" charset="-128"/>
                        </a:rPr>
                        <a:t>特定保健指導実施率</a:t>
                      </a:r>
                    </a:p>
                  </a:txBody>
                  <a:tcPr marL="6350" marR="6350" marT="6350" marB="720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20.5%</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25.0%</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369015">
                <a:tc vMerge="1">
                  <a:txBody>
                    <a:bodyPr/>
                    <a:lstStyle/>
                    <a:p>
                      <a:endParaRPr kumimoji="1" lang="ja-JP" altLang="en-US" sz="800" strike="noStrike" dirty="0">
                        <a:solidFill>
                          <a:schemeClr val="tx1"/>
                        </a:solidFill>
                        <a:latin typeface="UD デジタル 教科書体 N-B" panose="02020700000000000000" pitchFamily="17" charset="-128"/>
                        <a:ea typeface="UD デジタル 教科書体 N-B" panose="02020700000000000000" pitchFamily="17" charset="-128"/>
                      </a:endParaRPr>
                    </a:p>
                  </a:txBody>
                  <a:tcPr marT="0" marB="0" anchor="ctr"/>
                </a:tc>
                <a:tc>
                  <a:txBody>
                    <a:bodyPr/>
                    <a:lstStyle/>
                    <a:p>
                      <a:pPr algn="l" fontAlgn="ctr"/>
                      <a:r>
                        <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rPr>
                        <a:t>特定保健指導による特定保健指導対象者の減少率</a:t>
                      </a:r>
                    </a:p>
                  </a:txBody>
                  <a:tcPr marL="6350" marR="6350" marT="6350" marB="720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20.5%</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22.0%</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369015">
                <a:tc rowSpan="2">
                  <a:txBody>
                    <a:bodyPr/>
                    <a:lstStyle/>
                    <a:p>
                      <a:r>
                        <a:rPr kumimoji="1" lang="zh-TW" altLang="en-US" sz="800" b="1" strike="noStrike" dirty="0">
                          <a:solidFill>
                            <a:schemeClr val="tx1"/>
                          </a:solidFill>
                          <a:latin typeface="游ゴシック" panose="020B0400000000000000" pitchFamily="50" charset="-128"/>
                          <a:ea typeface="游ゴシック" panose="020B0400000000000000" pitchFamily="50" charset="-128"/>
                        </a:rPr>
                        <a:t>糖尿病性腎症重症化予防</a:t>
                      </a:r>
                      <a:endParaRPr kumimoji="1" lang="ja-JP" altLang="en-US" sz="800" b="1" strike="noStrike" dirty="0">
                        <a:solidFill>
                          <a:schemeClr val="tx1"/>
                        </a:solidFill>
                        <a:latin typeface="游ゴシック" panose="020B0400000000000000" pitchFamily="50" charset="-128"/>
                        <a:ea typeface="游ゴシック" panose="020B0400000000000000" pitchFamily="50" charset="-128"/>
                      </a:endParaRPr>
                    </a:p>
                  </a:txBody>
                  <a:tcPr marL="36000" marR="36000" marT="0" marB="0" anchor="ctr"/>
                </a:tc>
                <a:tc>
                  <a:txBody>
                    <a:bodyPr/>
                    <a:lstStyle/>
                    <a:p>
                      <a:pPr algn="l" fontAlgn="ctr"/>
                      <a:r>
                        <a:rPr lang="en-US" altLang="ja-JP" sz="800" b="1" i="0" u="none" strike="noStrike" dirty="0">
                          <a:solidFill>
                            <a:srgbClr val="000000"/>
                          </a:solidFill>
                          <a:effectLst/>
                          <a:latin typeface="游ゴシック" panose="020B0400000000000000" pitchFamily="50" charset="-128"/>
                          <a:ea typeface="游ゴシック" panose="020B0400000000000000" pitchFamily="50" charset="-128"/>
                        </a:rPr>
                        <a:t>HbA1c 8.0 </a:t>
                      </a:r>
                      <a:r>
                        <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rPr>
                        <a:t>％以上の者の割合</a:t>
                      </a:r>
                    </a:p>
                  </a:txBody>
                  <a:tcPr marL="6350" marR="6350" marT="6350" marB="7200" anchor="ctr"/>
                </a:tc>
                <a:tc>
                  <a:txBody>
                    <a:bodyPr/>
                    <a:lstStyle/>
                    <a:p>
                      <a:pPr algn="ctr">
                        <a:lnSpc>
                          <a:spcPts val="1800"/>
                        </a:lnSpc>
                        <a:spcAft>
                          <a:spcPts val="0"/>
                        </a:spcAft>
                      </a:pPr>
                      <a:r>
                        <a:rPr lang="ja-JP" altLang="en-US" sz="7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前年度維持</a:t>
                      </a:r>
                      <a:endParaRPr lang="en-US" altLang="ja-JP" sz="7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pPr algn="ctr">
                        <a:lnSpc>
                          <a:spcPts val="1800"/>
                        </a:lnSpc>
                        <a:spcAft>
                          <a:spcPts val="0"/>
                        </a:spcAft>
                      </a:pPr>
                      <a:r>
                        <a:rPr lang="ja-JP" altLang="en-US" sz="7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又は減少</a:t>
                      </a:r>
                      <a:endParaRPr lang="ja-JP" sz="7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marL="0" marR="0" lvl="0" indent="0" algn="ctr" defTabSz="685800" rtl="0" eaLnBrk="1" fontAlgn="auto" latinLnBrk="0" hangingPunct="1">
                        <a:lnSpc>
                          <a:spcPts val="1800"/>
                        </a:lnSpc>
                        <a:spcBef>
                          <a:spcPts val="0"/>
                        </a:spcBef>
                        <a:spcAft>
                          <a:spcPts val="0"/>
                        </a:spcAft>
                        <a:buClrTx/>
                        <a:buSzTx/>
                        <a:buFontTx/>
                        <a:buNone/>
                        <a:tabLst/>
                        <a:defRPr/>
                      </a:pPr>
                      <a:r>
                        <a:rPr kumimoji="1" lang="ja-JP" altLang="en-US" sz="700" b="1" i="0" u="none" strike="noStrike" kern="1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前年度維持</a:t>
                      </a:r>
                      <a:endParaRPr kumimoji="1" lang="en-US" altLang="ja-JP" sz="700" b="1" i="0" u="none" strike="noStrike" kern="1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endParaRPr>
                    </a:p>
                    <a:p>
                      <a:pPr marL="0" marR="0" lvl="0" indent="0" algn="ctr" defTabSz="685800" rtl="0" eaLnBrk="1" fontAlgn="auto" latinLnBrk="0" hangingPunct="1">
                        <a:lnSpc>
                          <a:spcPts val="1800"/>
                        </a:lnSpc>
                        <a:spcBef>
                          <a:spcPts val="0"/>
                        </a:spcBef>
                        <a:spcAft>
                          <a:spcPts val="0"/>
                        </a:spcAft>
                        <a:buClrTx/>
                        <a:buSzTx/>
                        <a:buFontTx/>
                        <a:buNone/>
                        <a:tabLst/>
                        <a:defRPr/>
                      </a:pPr>
                      <a:r>
                        <a:rPr kumimoji="1" lang="ja-JP" altLang="en-US" sz="700" b="1" i="0" u="none" strike="noStrike" kern="1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又は減少</a:t>
                      </a:r>
                    </a:p>
                  </a:txBody>
                  <a:tcPr marL="0" marR="0" marT="0" marB="0" anchor="ctr"/>
                </a:tc>
                <a:extLst>
                  <a:ext uri="{0D108BD9-81ED-4DB2-BD59-A6C34878D82A}">
                    <a16:rowId xmlns:a16="http://schemas.microsoft.com/office/drawing/2014/main" val="10005"/>
                  </a:ext>
                </a:extLst>
              </a:tr>
              <a:tr h="369015">
                <a:tc vMerge="1">
                  <a:txBody>
                    <a:bodyPr/>
                    <a:lstStyle/>
                    <a:p>
                      <a:endParaRPr kumimoji="1" lang="ja-JP" altLang="en-US" sz="800" strike="noStrike" dirty="0">
                        <a:solidFill>
                          <a:schemeClr val="tx1"/>
                        </a:solidFill>
                        <a:latin typeface="UD デジタル 教科書体 N-B" panose="02020700000000000000" pitchFamily="17" charset="-128"/>
                        <a:ea typeface="UD デジタル 教科書体 N-B" panose="02020700000000000000" pitchFamily="17" charset="-128"/>
                      </a:endParaRPr>
                    </a:p>
                  </a:txBody>
                  <a:tcPr marT="0" marB="0" anchor="ctr"/>
                </a:tc>
                <a:tc>
                  <a:txBody>
                    <a:bodyPr/>
                    <a:lstStyle/>
                    <a:p>
                      <a:pPr algn="l" fontAlgn="ctr"/>
                      <a:r>
                        <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rPr>
                        <a:t>特定健診未受診者かつ過去に糖尿病治療歴があり、</a:t>
                      </a:r>
                      <a:endParaRPr lang="en-US" altLang="ja-JP" sz="800" b="1" i="0" u="none" strike="noStrike" dirty="0">
                        <a:solidFill>
                          <a:srgbClr val="000000"/>
                        </a:solidFill>
                        <a:effectLst/>
                        <a:latin typeface="游ゴシック" panose="020B0400000000000000" pitchFamily="50" charset="-128"/>
                        <a:ea typeface="游ゴシック" panose="020B0400000000000000" pitchFamily="50" charset="-128"/>
                      </a:endParaRPr>
                    </a:p>
                    <a:p>
                      <a:pPr algn="l" fontAlgn="ctr"/>
                      <a:r>
                        <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rPr>
                        <a:t>現在治療中断している者の割合</a:t>
                      </a:r>
                    </a:p>
                  </a:txBody>
                  <a:tcPr marL="6350" marR="6350" marT="6350" marB="720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1.35%</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tc>
                  <a:txBody>
                    <a:bodyPr/>
                    <a:lstStyle/>
                    <a:p>
                      <a:pPr algn="ctr">
                        <a:lnSpc>
                          <a:spcPts val="1800"/>
                        </a:lnSpc>
                        <a:spcAft>
                          <a:spcPts val="0"/>
                        </a:spcAft>
                      </a:pPr>
                      <a:r>
                        <a:rPr lang="en-US" alt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1.30%</a:t>
                      </a:r>
                      <a:endParaRPr lang="ja-JP" sz="800" b="1" u="none" strike="noStrike"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txBody>
                  <a:tcPr marL="0" marR="0" marT="0" marB="0" anchor="ctr"/>
                </a:tc>
                <a:extLst>
                  <a:ext uri="{0D108BD9-81ED-4DB2-BD59-A6C34878D82A}">
                    <a16:rowId xmlns:a16="http://schemas.microsoft.com/office/drawing/2014/main" val="10007"/>
                  </a:ext>
                </a:extLst>
              </a:tr>
            </a:tbl>
          </a:graphicData>
        </a:graphic>
      </p:graphicFrame>
      <p:graphicFrame>
        <p:nvGraphicFramePr>
          <p:cNvPr id="1119" name="表 3"/>
          <p:cNvGraphicFramePr>
            <a:graphicFrameLocks noGrp="1"/>
          </p:cNvGraphicFramePr>
          <p:nvPr>
            <p:extLst>
              <p:ext uri="{D42A27DB-BD31-4B8C-83A1-F6EECF244321}">
                <p14:modId xmlns:p14="http://schemas.microsoft.com/office/powerpoint/2010/main" val="2141032721"/>
              </p:ext>
            </p:extLst>
          </p:nvPr>
        </p:nvGraphicFramePr>
        <p:xfrm>
          <a:off x="292977" y="3090145"/>
          <a:ext cx="4780148" cy="3565680"/>
        </p:xfrm>
        <a:graphic>
          <a:graphicData uri="http://schemas.openxmlformats.org/drawingml/2006/table">
            <a:tbl>
              <a:tblPr firstRow="1" bandRow="1">
                <a:tableStyleId>{5C22544A-7EE6-4342-B048-85BDC9FD1C3A}</a:tableStyleId>
              </a:tblPr>
              <a:tblGrid>
                <a:gridCol w="1051975">
                  <a:extLst>
                    <a:ext uri="{9D8B030D-6E8A-4147-A177-3AD203B41FA5}">
                      <a16:colId xmlns:a16="http://schemas.microsoft.com/office/drawing/2014/main" val="20000"/>
                    </a:ext>
                  </a:extLst>
                </a:gridCol>
                <a:gridCol w="1658924">
                  <a:extLst>
                    <a:ext uri="{9D8B030D-6E8A-4147-A177-3AD203B41FA5}">
                      <a16:colId xmlns:a16="http://schemas.microsoft.com/office/drawing/2014/main" val="20001"/>
                    </a:ext>
                  </a:extLst>
                </a:gridCol>
                <a:gridCol w="2069249">
                  <a:extLst>
                    <a:ext uri="{9D8B030D-6E8A-4147-A177-3AD203B41FA5}">
                      <a16:colId xmlns:a16="http://schemas.microsoft.com/office/drawing/2014/main" val="20002"/>
                    </a:ext>
                  </a:extLst>
                </a:gridCol>
              </a:tblGrid>
              <a:tr h="208079">
                <a:tc>
                  <a:txBody>
                    <a:bodyPr/>
                    <a:lstStyle/>
                    <a:p>
                      <a:pPr algn="ctr"/>
                      <a:r>
                        <a:rPr kumimoji="1" lang="ja-JP" altLang="en-US" sz="900" dirty="0">
                          <a:latin typeface="游ゴシック" panose="020B0400000000000000" pitchFamily="50" charset="-128"/>
                          <a:ea typeface="游ゴシック" panose="020B0400000000000000" pitchFamily="50" charset="-128"/>
                        </a:rPr>
                        <a:t>事業名</a:t>
                      </a:r>
                    </a:p>
                  </a:txBody>
                  <a:tcPr marL="36000" marR="36000" marT="36000" marB="36000" anchor="ctr"/>
                </a:tc>
                <a:tc>
                  <a:txBody>
                    <a:bodyPr/>
                    <a:lstStyle/>
                    <a:p>
                      <a:pPr algn="ctr"/>
                      <a:r>
                        <a:rPr kumimoji="1" lang="ja-JP" altLang="en-US" sz="900" dirty="0">
                          <a:latin typeface="游ゴシック" panose="020B0400000000000000" pitchFamily="50" charset="-128"/>
                          <a:ea typeface="游ゴシック" panose="020B0400000000000000" pitchFamily="50" charset="-128"/>
                        </a:rPr>
                        <a:t>取組</a:t>
                      </a:r>
                    </a:p>
                  </a:txBody>
                  <a:tcPr marL="36000" marR="36000" marT="36000" marB="36000" anchor="ctr"/>
                </a:tc>
                <a:tc>
                  <a:txBody>
                    <a:bodyPr/>
                    <a:lstStyle/>
                    <a:p>
                      <a:pPr algn="ctr"/>
                      <a:r>
                        <a:rPr kumimoji="1" lang="ja-JP" altLang="en-US" sz="900" dirty="0">
                          <a:latin typeface="游ゴシック" panose="020B0400000000000000" pitchFamily="50" charset="-128"/>
                          <a:ea typeface="游ゴシック" panose="020B0400000000000000" pitchFamily="50" charset="-128"/>
                        </a:rPr>
                        <a:t>概要</a:t>
                      </a:r>
                    </a:p>
                  </a:txBody>
                  <a:tcPr marL="36000" marR="36000" marT="36000" marB="36000" anchor="ctr"/>
                </a:tc>
                <a:extLst>
                  <a:ext uri="{0D108BD9-81ED-4DB2-BD59-A6C34878D82A}">
                    <a16:rowId xmlns:a16="http://schemas.microsoft.com/office/drawing/2014/main" val="10000"/>
                  </a:ext>
                </a:extLst>
              </a:tr>
              <a:tr h="207291">
                <a:tc rowSpan="3">
                  <a:txBody>
                    <a:bodyPr/>
                    <a:lstStyle/>
                    <a:p>
                      <a:r>
                        <a:rPr kumimoji="1" lang="zh-TW" altLang="en-US" sz="900" dirty="0">
                          <a:solidFill>
                            <a:schemeClr val="tx1"/>
                          </a:solidFill>
                          <a:latin typeface="UD デジタル 教科書体 N-B" panose="02020700000000000000" pitchFamily="17" charset="-128"/>
                          <a:ea typeface="UD デジタル 教科書体 N-B" panose="02020700000000000000" pitchFamily="17" charset="-128"/>
                        </a:rPr>
                        <a:t>特定健康診査受診率向上事業</a:t>
                      </a:r>
                      <a:endPar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未受診者への受診勧奨</a:t>
                      </a:r>
                    </a:p>
                  </a:txBody>
                  <a:tcPr marL="36000" marR="36000" marT="36000" marB="36000" anchor="ctr"/>
                </a:tc>
                <a:tc>
                  <a:txBody>
                    <a:bodyPr/>
                    <a:lstStyle/>
                    <a:p>
                      <a:r>
                        <a:rPr kumimoji="1" lang="en-US" altLang="ja-JP" sz="700" dirty="0">
                          <a:solidFill>
                            <a:schemeClr val="tx1"/>
                          </a:solidFill>
                          <a:latin typeface="游ゴシック" panose="020B0400000000000000" pitchFamily="50" charset="-128"/>
                          <a:ea typeface="游ゴシック" panose="020B0400000000000000" pitchFamily="50" charset="-128"/>
                        </a:rPr>
                        <a:t>AI</a:t>
                      </a:r>
                      <a:r>
                        <a:rPr kumimoji="1" lang="ja-JP" altLang="en-US" sz="700" dirty="0">
                          <a:solidFill>
                            <a:schemeClr val="tx1"/>
                          </a:solidFill>
                          <a:latin typeface="游ゴシック" panose="020B0400000000000000" pitchFamily="50" charset="-128"/>
                          <a:ea typeface="游ゴシック" panose="020B0400000000000000" pitchFamily="50" charset="-128"/>
                        </a:rPr>
                        <a:t>及びナッジ理論を活用した受診勧奨</a:t>
                      </a:r>
                    </a:p>
                  </a:txBody>
                  <a:tcPr marL="36000" marR="36000" marT="36000" marB="36000" anchor="ctr"/>
                </a:tc>
                <a:extLst>
                  <a:ext uri="{0D108BD9-81ED-4DB2-BD59-A6C34878D82A}">
                    <a16:rowId xmlns:a16="http://schemas.microsoft.com/office/drawing/2014/main" val="10001"/>
                  </a:ext>
                </a:extLst>
              </a:tr>
              <a:tr h="207291">
                <a:tc vMerge="1">
                  <a:txBody>
                    <a:bodyPr/>
                    <a:lstStyle/>
                    <a:p>
                      <a:endParaRPr kumimoji="1" lang="ja-JP" altLang="en-US" sz="1000" dirty="0">
                        <a:latin typeface="游ゴシック" panose="020B0400000000000000" pitchFamily="50" charset="-128"/>
                        <a:ea typeface="游ゴシック" panose="020B0400000000000000" pitchFamily="50"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人間ドック費用助成</a:t>
                      </a:r>
                    </a:p>
                  </a:txBody>
                  <a:tcPr marL="36000" marR="36000" marT="36000" marB="36000" anchor="ctr"/>
                </a:tc>
                <a:tc>
                  <a:txBody>
                    <a:bodyPr/>
                    <a:lstStyle/>
                    <a:p>
                      <a:r>
                        <a:rPr kumimoji="1" lang="ja-JP" altLang="en-US" sz="700" dirty="0">
                          <a:solidFill>
                            <a:schemeClr val="tx1"/>
                          </a:solidFill>
                          <a:latin typeface="游ゴシック" panose="020B0400000000000000" pitchFamily="50" charset="-128"/>
                          <a:ea typeface="游ゴシック" panose="020B0400000000000000" pitchFamily="50" charset="-128"/>
                        </a:rPr>
                        <a:t>人間ドック費用の一部助成</a:t>
                      </a:r>
                    </a:p>
                  </a:txBody>
                  <a:tcPr marL="36000" marR="36000" marT="36000" marB="36000" anchor="ctr"/>
                </a:tc>
                <a:extLst>
                  <a:ext uri="{0D108BD9-81ED-4DB2-BD59-A6C34878D82A}">
                    <a16:rowId xmlns:a16="http://schemas.microsoft.com/office/drawing/2014/main" val="10002"/>
                  </a:ext>
                </a:extLst>
              </a:tr>
              <a:tr h="282810">
                <a:tc vMerge="1">
                  <a:txBody>
                    <a:bodyPr/>
                    <a:lstStyle/>
                    <a:p>
                      <a:endParaRPr kumimoji="1" lang="ja-JP" altLang="en-US" sz="900" dirty="0">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特定健診インセンティブ事業</a:t>
                      </a:r>
                    </a:p>
                  </a:txBody>
                  <a:tcPr marL="36000" marR="36000" marT="36000" marB="36000" anchor="ctr"/>
                </a:tc>
                <a:tc>
                  <a:txBody>
                    <a:bodyPr/>
                    <a:lstStyle/>
                    <a:p>
                      <a:r>
                        <a:rPr kumimoji="1" lang="ja-JP" altLang="en-US" sz="700" dirty="0">
                          <a:solidFill>
                            <a:schemeClr val="tx1"/>
                          </a:solidFill>
                          <a:latin typeface="游ゴシック" panose="020B0400000000000000" pitchFamily="50" charset="-128"/>
                          <a:ea typeface="游ゴシック" panose="020B0400000000000000" pitchFamily="50" charset="-128"/>
                        </a:rPr>
                        <a:t>受診券にスポーツクラブお試しクーポンのチラシを同封し、運動習慣の動機付けを勧奨</a:t>
                      </a:r>
                    </a:p>
                  </a:txBody>
                  <a:tcPr marL="36000" marR="36000" marT="36000" marB="36000" anchor="ctr"/>
                </a:tc>
                <a:extLst>
                  <a:ext uri="{0D108BD9-81ED-4DB2-BD59-A6C34878D82A}">
                    <a16:rowId xmlns:a16="http://schemas.microsoft.com/office/drawing/2014/main" val="10003"/>
                  </a:ext>
                </a:extLst>
              </a:tr>
              <a:tr h="282810">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TW" altLang="en-US" sz="900" b="0" i="0" u="none" strike="noStrike" kern="1200" cap="none" spc="0" normalizeH="0" baseline="0" noProof="0" dirty="0">
                          <a:ln>
                            <a:noFill/>
                          </a:ln>
                          <a:solidFill>
                            <a:schemeClr val="tx1"/>
                          </a:solidFill>
                          <a:effectLst/>
                          <a:uLnTx/>
                          <a:uFillTx/>
                          <a:latin typeface="UD デジタル 教科書体 N-B" panose="02020700000000000000" pitchFamily="17" charset="-128"/>
                          <a:ea typeface="UD デジタル 教科書体 N-B" panose="02020700000000000000" pitchFamily="17" charset="-128"/>
                          <a:cs typeface="+mn-cs"/>
                        </a:rPr>
                        <a:t>特定</a:t>
                      </a:r>
                      <a:r>
                        <a:rPr kumimoji="1" lang="ja-JP" altLang="en-US" sz="900" b="0" i="0" u="none" strike="noStrike" kern="1200" cap="none" spc="0" normalizeH="0" baseline="0" noProof="0" dirty="0">
                          <a:ln>
                            <a:noFill/>
                          </a:ln>
                          <a:solidFill>
                            <a:schemeClr val="tx1"/>
                          </a:solidFill>
                          <a:effectLst/>
                          <a:uLnTx/>
                          <a:uFillTx/>
                          <a:latin typeface="UD デジタル 教科書体 N-B" panose="02020700000000000000" pitchFamily="17" charset="-128"/>
                          <a:ea typeface="UD デジタル 教科書体 N-B" panose="02020700000000000000" pitchFamily="17" charset="-128"/>
                          <a:cs typeface="+mn-cs"/>
                        </a:rPr>
                        <a:t>保健指導実施率向上事業</a:t>
                      </a:r>
                    </a:p>
                  </a:txBody>
                  <a:tcPr marL="36000" marR="36000" marT="36000" marB="36000" anchor="ctr"/>
                </a:tc>
                <a:tc>
                  <a:txBody>
                    <a:bodyPr/>
                    <a:lstStyle/>
                    <a:p>
                      <a:r>
                        <a:rPr kumimoji="1" lang="ja-JP" altLang="en-US" sz="900">
                          <a:solidFill>
                            <a:schemeClr val="tx1"/>
                          </a:solidFill>
                          <a:latin typeface="UD デジタル 教科書体 N-B" panose="02020700000000000000" pitchFamily="17" charset="-128"/>
                          <a:ea typeface="UD デジタル 教科書体 N-B" panose="02020700000000000000" pitchFamily="17" charset="-128"/>
                        </a:rPr>
                        <a:t>動機付け支援</a:t>
                      </a:r>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実施率向上</a:t>
                      </a:r>
                    </a:p>
                  </a:txBody>
                  <a:tcPr marL="36000" marR="36000" marT="36000" marB="36000" anchor="ctr"/>
                </a:tc>
                <a:tc>
                  <a:txBody>
                    <a:bodyPr/>
                    <a:lstStyle/>
                    <a:p>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該当者に対する保健指導の実施。関係機関等と連携した未利用者への利用勧奨を実施</a:t>
                      </a:r>
                      <a:endParaRPr kumimoji="1" lang="ja-JP" altLang="en-US" sz="100" dirty="0">
                        <a:solidFill>
                          <a:schemeClr val="tx1"/>
                        </a:solidFill>
                        <a:latin typeface="游ゴシック" panose="020B0400000000000000" pitchFamily="50" charset="-128"/>
                        <a:ea typeface="游ゴシック" panose="020B0400000000000000" pitchFamily="50" charset="-128"/>
                      </a:endParaRPr>
                    </a:p>
                  </a:txBody>
                  <a:tcPr marL="36000" marR="36000" marT="36000" marB="36000" anchor="ctr"/>
                </a:tc>
                <a:extLst>
                  <a:ext uri="{0D108BD9-81ED-4DB2-BD59-A6C34878D82A}">
                    <a16:rowId xmlns:a16="http://schemas.microsoft.com/office/drawing/2014/main" val="10004"/>
                  </a:ext>
                </a:extLst>
              </a:tr>
              <a:tr h="388537">
                <a:tc vMerge="1">
                  <a:txBody>
                    <a:bodyPr/>
                    <a:lstStyle/>
                    <a:p>
                      <a:endParaRPr kumimoji="1" lang="en-US" altLang="ja-JP" sz="900" dirty="0">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積極的支援実施率向上</a:t>
                      </a:r>
                    </a:p>
                  </a:txBody>
                  <a:tcPr marL="36000" marR="36000" marT="36000" marB="36000" anchor="ctr"/>
                </a:tc>
                <a:tc>
                  <a:txBody>
                    <a:bodyPr/>
                    <a:lstStyle/>
                    <a:p>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健診実施医療機関との連携による、該当者への利用勧奨の実施と対象者が利用しやすい多様なメニューの実施</a:t>
                      </a:r>
                      <a:endParaRPr kumimoji="1" lang="ja-JP" altLang="en-US" sz="100" dirty="0">
                        <a:solidFill>
                          <a:schemeClr val="tx1"/>
                        </a:solidFill>
                        <a:latin typeface="游ゴシック" panose="020B0400000000000000" pitchFamily="50" charset="-128"/>
                        <a:ea typeface="游ゴシック" panose="020B0400000000000000" pitchFamily="50" charset="-128"/>
                      </a:endParaRPr>
                    </a:p>
                  </a:txBody>
                  <a:tcPr marL="36000" marR="36000" marT="36000" marB="36000" anchor="ctr"/>
                </a:tc>
                <a:extLst>
                  <a:ext uri="{0D108BD9-81ED-4DB2-BD59-A6C34878D82A}">
                    <a16:rowId xmlns:a16="http://schemas.microsoft.com/office/drawing/2014/main" val="10005"/>
                  </a:ext>
                </a:extLst>
              </a:tr>
              <a:tr h="388537">
                <a:tc vMerge="1">
                  <a:txBody>
                    <a:bodyPr/>
                    <a:lstStyle/>
                    <a:p>
                      <a:endParaRPr kumimoji="1" lang="ja-JP" altLang="en-US" sz="1000" dirty="0">
                        <a:latin typeface="游ゴシック" panose="020B0400000000000000" pitchFamily="50" charset="-128"/>
                        <a:ea typeface="游ゴシック" panose="020B0400000000000000" pitchFamily="50"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レッドカードの配布</a:t>
                      </a:r>
                    </a:p>
                  </a:txBody>
                  <a:tcPr marL="36000" marR="36000" marT="36000" marB="36000" anchor="ctr"/>
                </a:tc>
                <a:tc>
                  <a:txBody>
                    <a:bodyPr/>
                    <a:lstStyle/>
                    <a:p>
                      <a:r>
                        <a:rPr kumimoji="1" lang="ja-JP" altLang="en-US" sz="700" dirty="0">
                          <a:solidFill>
                            <a:schemeClr val="tx1"/>
                          </a:solidFill>
                          <a:latin typeface="游ゴシック" panose="020B0400000000000000" pitchFamily="50" charset="-128"/>
                          <a:ea typeface="游ゴシック" panose="020B0400000000000000" pitchFamily="50" charset="-128"/>
                        </a:rPr>
                        <a:t>積極的支援該当の方に対し特定健診実施医療機関による健診結果説明時に積極的支援プログラム利用勧奨ちらしを配布</a:t>
                      </a:r>
                    </a:p>
                  </a:txBody>
                  <a:tcPr marL="36000" marR="36000" marT="36000" marB="36000" anchor="ctr"/>
                </a:tc>
                <a:extLst>
                  <a:ext uri="{0D108BD9-81ED-4DB2-BD59-A6C34878D82A}">
                    <a16:rowId xmlns:a16="http://schemas.microsoft.com/office/drawing/2014/main" val="10006"/>
                  </a:ext>
                </a:extLst>
              </a:tr>
              <a:tr h="494264">
                <a:tc rowSpan="3">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糖尿病重症化予防事業・糖尿病性腎症予防重症化予防事業</a:t>
                      </a:r>
                      <a:endParaRPr kumimoji="1" lang="en-US" altLang="zh-TW" sz="900" dirty="0">
                        <a:solidFill>
                          <a:schemeClr val="tx1"/>
                        </a:solidFill>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糖尿病重症化予防事業（受診勧奨）</a:t>
                      </a:r>
                    </a:p>
                  </a:txBody>
                  <a:tcPr marL="36000" marR="36000" marT="36000" marB="36000" anchor="ctr"/>
                </a:tc>
                <a:tc>
                  <a:txBody>
                    <a:bodyPr/>
                    <a:lstStyle/>
                    <a:p>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特定健診受診者で、</a:t>
                      </a:r>
                      <a:r>
                        <a:rPr kumimoji="1" lang="en-US" altLang="ja-JP" sz="700" kern="1200" dirty="0">
                          <a:solidFill>
                            <a:schemeClr val="tx1"/>
                          </a:solidFill>
                          <a:effectLst/>
                          <a:latin typeface="游ゴシック" panose="020B0400000000000000" pitchFamily="50" charset="-128"/>
                          <a:ea typeface="游ゴシック" panose="020B0400000000000000" pitchFamily="50" charset="-128"/>
                          <a:cs typeface="+mn-cs"/>
                        </a:rPr>
                        <a:t>HbA1c</a:t>
                      </a:r>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が高値等の対象者、糖尿病の受診履歴がない方及び治療中断者に対して、電話あるいは家庭訪問により適切な受診行動がとれるよう勧奨。</a:t>
                      </a:r>
                      <a:endParaRPr kumimoji="1" lang="ja-JP" altLang="en-US" sz="200" dirty="0">
                        <a:solidFill>
                          <a:schemeClr val="tx1"/>
                        </a:solidFill>
                        <a:latin typeface="游ゴシック" panose="020B0400000000000000" pitchFamily="50" charset="-128"/>
                        <a:ea typeface="游ゴシック" panose="020B0400000000000000" pitchFamily="50" charset="-128"/>
                      </a:endParaRPr>
                    </a:p>
                  </a:txBody>
                  <a:tcPr marL="36000" marR="36000" marT="36000" marB="36000" anchor="ctr"/>
                </a:tc>
                <a:extLst>
                  <a:ext uri="{0D108BD9-81ED-4DB2-BD59-A6C34878D82A}">
                    <a16:rowId xmlns:a16="http://schemas.microsoft.com/office/drawing/2014/main" val="10007"/>
                  </a:ext>
                </a:extLst>
              </a:tr>
              <a:tr h="343226">
                <a:tc vMerge="1">
                  <a:txBody>
                    <a:bodyPr/>
                    <a:lstStyle/>
                    <a:p>
                      <a:endParaRPr kumimoji="1" lang="en-US" altLang="zh-TW" sz="900" dirty="0">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zh-TW" altLang="en-US" sz="900" dirty="0">
                          <a:solidFill>
                            <a:schemeClr val="tx1"/>
                          </a:solidFill>
                          <a:latin typeface="UD デジタル 教科書体 N-B" panose="02020700000000000000" pitchFamily="17" charset="-128"/>
                          <a:ea typeface="UD デジタル 教科書体 N-B" panose="02020700000000000000" pitchFamily="17" charset="-128"/>
                        </a:rPr>
                        <a:t>糖尿病重症化予防事業（早期介入）</a:t>
                      </a:r>
                      <a:endPar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糖尿病合併症の出現前または軽度の方に対して、適正な生活習慣を獲得できるよう生活指導を実施。</a:t>
                      </a:r>
                      <a:endParaRPr kumimoji="1" lang="ja-JP" altLang="en-US" sz="100" dirty="0">
                        <a:solidFill>
                          <a:schemeClr val="tx1"/>
                        </a:solidFill>
                        <a:latin typeface="游ゴシック" panose="020B0400000000000000" pitchFamily="50" charset="-128"/>
                        <a:ea typeface="游ゴシック" panose="020B0400000000000000" pitchFamily="50" charset="-128"/>
                      </a:endParaRPr>
                    </a:p>
                  </a:txBody>
                  <a:tcPr marL="36000" marR="36000" marT="36000" marB="36000" anchor="ctr"/>
                </a:tc>
                <a:extLst>
                  <a:ext uri="{0D108BD9-81ED-4DB2-BD59-A6C34878D82A}">
                    <a16:rowId xmlns:a16="http://schemas.microsoft.com/office/drawing/2014/main" val="10008"/>
                  </a:ext>
                </a:extLst>
              </a:tr>
              <a:tr h="388537">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zh-TW" altLang="en-US" sz="900" dirty="0">
                          <a:solidFill>
                            <a:schemeClr val="tx1"/>
                          </a:solidFill>
                          <a:latin typeface="UD デジタル 教科書体 N-B" panose="02020700000000000000" pitchFamily="17" charset="-128"/>
                          <a:ea typeface="UD デジタル 教科書体 N-B" panose="02020700000000000000" pitchFamily="17" charset="-128"/>
                        </a:rPr>
                        <a:t>糖尿病性腎症重症化予防事業</a:t>
                      </a:r>
                      <a:endPar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ja-JP" sz="700" kern="1200" dirty="0">
                          <a:solidFill>
                            <a:schemeClr val="tx1"/>
                          </a:solidFill>
                          <a:effectLst/>
                          <a:latin typeface="游ゴシック" panose="020B0400000000000000" pitchFamily="50" charset="-128"/>
                          <a:ea typeface="游ゴシック" panose="020B0400000000000000" pitchFamily="50" charset="-128"/>
                          <a:cs typeface="+mn-cs"/>
                        </a:rPr>
                        <a:t>糖尿病性腎症の治療を受けている方に対して、重症化及び人工透析への移行防止を目的に、かかりつけ医と連携し、生活指導を実施。</a:t>
                      </a:r>
                      <a:endParaRPr kumimoji="1" lang="ja-JP" altLang="en-US" sz="100" dirty="0">
                        <a:solidFill>
                          <a:schemeClr val="tx1"/>
                        </a:solidFill>
                        <a:latin typeface="游ゴシック" panose="020B0400000000000000" pitchFamily="50" charset="-128"/>
                        <a:ea typeface="游ゴシック" panose="020B0400000000000000" pitchFamily="50" charset="-128"/>
                      </a:endParaRPr>
                    </a:p>
                  </a:txBody>
                  <a:tcPr marL="36000" marR="36000" marT="36000" marB="36000" anchor="ctr"/>
                </a:tc>
                <a:extLst>
                  <a:ext uri="{0D108BD9-81ED-4DB2-BD59-A6C34878D82A}">
                    <a16:rowId xmlns:a16="http://schemas.microsoft.com/office/drawing/2014/main" val="10009"/>
                  </a:ext>
                </a:extLst>
              </a:tr>
              <a:tr h="34322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TW" altLang="en-US" sz="900" dirty="0">
                          <a:solidFill>
                            <a:schemeClr val="tx1"/>
                          </a:solidFill>
                          <a:latin typeface="UD デジタル 教科書体 N-B" panose="02020700000000000000" pitchFamily="17" charset="-128"/>
                          <a:ea typeface="UD デジタル 教科書体 N-B" panose="02020700000000000000" pitchFamily="17" charset="-128"/>
                        </a:rPr>
                        <a:t>適正受診啓発事業</a:t>
                      </a:r>
                      <a:endPar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endParaRPr>
                    </a:p>
                  </a:txBody>
                  <a:tcPr marL="36000" marR="36000" marT="36000" marB="36000" anchor="ctr"/>
                </a:tc>
                <a:tc>
                  <a:txBody>
                    <a:bodyPr/>
                    <a:lstStyle/>
                    <a:p>
                      <a:r>
                        <a:rPr kumimoji="1" lang="ja-JP" altLang="en-US" sz="900" dirty="0">
                          <a:solidFill>
                            <a:schemeClr val="tx1"/>
                          </a:solidFill>
                          <a:latin typeface="UD デジタル 教科書体 N-B" panose="02020700000000000000" pitchFamily="17" charset="-128"/>
                          <a:ea typeface="UD デジタル 教科書体 N-B" panose="02020700000000000000" pitchFamily="17" charset="-128"/>
                        </a:rPr>
                        <a:t>重複多受診対象者の把握及び通知、面談</a:t>
                      </a:r>
                    </a:p>
                  </a:txBody>
                  <a:tcPr marL="36000" marR="36000" marT="36000" marB="36000" anchor="ctr"/>
                </a:tc>
                <a:tc>
                  <a:txBody>
                    <a:bodyPr/>
                    <a:lstStyle/>
                    <a:p>
                      <a:r>
                        <a:rPr kumimoji="1" lang="ja-JP" altLang="en-US" sz="700" dirty="0">
                          <a:solidFill>
                            <a:schemeClr val="tx1"/>
                          </a:solidFill>
                          <a:latin typeface="游ゴシック" panose="020B0400000000000000" pitchFamily="50" charset="-128"/>
                          <a:ea typeface="游ゴシック" panose="020B0400000000000000" pitchFamily="50" charset="-128"/>
                        </a:rPr>
                        <a:t>対象者へ重複多受診の状況について通知し必要に応じた面談の実施、状況確認による適切な措置</a:t>
                      </a:r>
                    </a:p>
                  </a:txBody>
                  <a:tcPr marL="36000" marR="36000" marT="36000" marB="36000" anchor="ctr"/>
                </a:tc>
                <a:extLst>
                  <a:ext uri="{0D108BD9-81ED-4DB2-BD59-A6C34878D82A}">
                    <a16:rowId xmlns:a16="http://schemas.microsoft.com/office/drawing/2014/main" val="10010"/>
                  </a:ext>
                </a:extLst>
              </a:tr>
            </a:tbl>
          </a:graphicData>
        </a:graphic>
      </p:graphicFrame>
      <p:sp>
        <p:nvSpPr>
          <p:cNvPr id="1120" name="テキスト ボックス 6"/>
          <p:cNvSpPr txBox="1"/>
          <p:nvPr/>
        </p:nvSpPr>
        <p:spPr>
          <a:xfrm>
            <a:off x="4495800" y="2971800"/>
            <a:ext cx="914400" cy="914400"/>
          </a:xfrm>
          <a:prstGeom prst="rect">
            <a:avLst/>
          </a:prstGeom>
          <a:noFill/>
        </p:spPr>
        <p:txBody>
          <a:bodyPr wrap="square" rtlCol="0">
            <a:spAutoFit/>
          </a:bodyPr>
          <a:lstStyle/>
          <a:p>
            <a:endParaRPr kumimoji="1" lang="ja-JP" altLang="en-US"/>
          </a:p>
        </p:txBody>
      </p:sp>
      <p:sp>
        <p:nvSpPr>
          <p:cNvPr id="2" name="正方形/長方形 1">
            <a:extLst>
              <a:ext uri="{FF2B5EF4-FFF2-40B4-BE49-F238E27FC236}">
                <a16:creationId xmlns:a16="http://schemas.microsoft.com/office/drawing/2014/main" id="{CDCF9CC8-A2EB-4C0B-8B5E-C172CE0DF0F5}"/>
              </a:ext>
            </a:extLst>
          </p:cNvPr>
          <p:cNvSpPr/>
          <p:nvPr/>
        </p:nvSpPr>
        <p:spPr>
          <a:xfrm>
            <a:off x="9122734" y="202175"/>
            <a:ext cx="584791" cy="3225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dirty="0"/>
              <a:t>資料１</a:t>
            </a:r>
          </a:p>
        </p:txBody>
      </p:sp>
    </p:spTree>
    <p:extLst>
      <p:ext uri="{BB962C8B-B14F-4D97-AF65-F5344CB8AC3E}">
        <p14:creationId xmlns:p14="http://schemas.microsoft.com/office/powerpoint/2010/main" val="3100560124"/>
      </p:ext>
    </p:extLst>
  </p:cSld>
  <p:clrMapOvr>
    <a:masterClrMapping/>
  </p:clrMapOvr>
</p:sld>
</file>

<file path=ppt/theme/theme1.xml><?xml version="1.0" encoding="utf-8"?>
<a:theme xmlns:a="http://schemas.openxmlformats.org/drawingml/2006/main" name="基礎">
  <a:themeElements>
    <a:clrScheme name="基礎">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基礎">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atMod val="105000"/>
              </a:schemeClr>
            </a:gs>
            <a:gs pos="100000">
              <a:schemeClr val="phClr">
                <a:shade val="80000"/>
                <a:satMod val="120000"/>
              </a:schemeClr>
            </a:gs>
          </a:gsLst>
          <a:path path="circle">
            <a:fillToRect l="100000" t="100000" r="100000" b="100000"/>
          </a:path>
          <a:tileRect/>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基礎</Template>
  <TotalTime>408</TotalTime>
  <Words>857</Words>
  <Application>Microsoft Office PowerPoint</Application>
  <PresentationFormat>A4 210 x 297 mm</PresentationFormat>
  <Paragraphs>85</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ＭＳ ゴシック</vt:lpstr>
      <vt:lpstr>UD デジタル 教科書体 N-B</vt:lpstr>
      <vt:lpstr>UD デジタル 教科書体 NK-B</vt:lpstr>
      <vt:lpstr>UD デジタル 教科書体 NK-R</vt:lpstr>
      <vt:lpstr>メイリオ</vt:lpstr>
      <vt:lpstr>游ゴシック</vt:lpstr>
      <vt:lpstr>Corbel</vt:lpstr>
      <vt:lpstr>Times New Roman</vt:lpstr>
      <vt:lpstr>基礎</vt:lpstr>
      <vt:lpstr>｢第３期鎌倉市データヘルス計画及び第４期鎌倉市特定健康診査等実施計画」の策定案について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｢鎌倉市自殺対策計画　いきるを支える　鎌倉」（仮称）素案について</dc:title>
  <dc:creator>A16P209</dc:creator>
  <cp:lastModifiedBy>A16P228</cp:lastModifiedBy>
  <cp:revision>76</cp:revision>
  <cp:lastPrinted>2023-12-11T01:23:19Z</cp:lastPrinted>
  <dcterms:created xsi:type="dcterms:W3CDTF">2023-06-14T07:27:09Z</dcterms:created>
  <dcterms:modified xsi:type="dcterms:W3CDTF">2023-12-12T00:19:39Z</dcterms:modified>
</cp:coreProperties>
</file>