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  <p:sldMasterId id="2147483733" r:id="rId5"/>
    <p:sldMasterId id="2147483757" r:id="rId6"/>
  </p:sldMasterIdLst>
  <p:notesMasterIdLst>
    <p:notesMasterId r:id="rId28"/>
  </p:notesMasterIdLst>
  <p:handoutMasterIdLst>
    <p:handoutMasterId r:id="rId29"/>
  </p:handoutMasterIdLst>
  <p:sldIdLst>
    <p:sldId id="257" r:id="rId7"/>
    <p:sldId id="268" r:id="rId8"/>
    <p:sldId id="267" r:id="rId9"/>
    <p:sldId id="3244" r:id="rId10"/>
    <p:sldId id="3303" r:id="rId11"/>
    <p:sldId id="4508" r:id="rId12"/>
    <p:sldId id="4509" r:id="rId13"/>
    <p:sldId id="4510" r:id="rId14"/>
    <p:sldId id="2945" r:id="rId15"/>
    <p:sldId id="2946" r:id="rId16"/>
    <p:sldId id="4511" r:id="rId17"/>
    <p:sldId id="269" r:id="rId18"/>
    <p:sldId id="3304" r:id="rId19"/>
    <p:sldId id="3305" r:id="rId20"/>
    <p:sldId id="2902" r:id="rId21"/>
    <p:sldId id="2907" r:id="rId22"/>
    <p:sldId id="2910" r:id="rId23"/>
    <p:sldId id="2908" r:id="rId24"/>
    <p:sldId id="3351" r:id="rId25"/>
    <p:sldId id="3354" r:id="rId26"/>
    <p:sldId id="2838" r:id="rId27"/>
  </p:sldIdLst>
  <p:sldSz cx="12192000" cy="6858000"/>
  <p:notesSz cx="6858000" cy="9144000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003399"/>
    <a:srgbClr val="0000FF"/>
    <a:srgbClr val="FFFF99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83" autoAdjust="0"/>
    <p:restoredTop sz="94605" autoAdjust="0"/>
  </p:normalViewPr>
  <p:slideViewPr>
    <p:cSldViewPr snapToGrid="0">
      <p:cViewPr varScale="1">
        <p:scale>
          <a:sx n="71" d="100"/>
          <a:sy n="71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B24071-69B2-40A7-B3EA-674584CE017F}" type="datetimeFigureOut">
              <a:rPr lang="en-US" altLang="ja-JP" noProof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3/13/2026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A0F0C-BE24-43A8-A6ED-60EC67C28C43}" type="slidenum">
              <a:rPr lang="en-US" altLang="ja-JP" noProof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noProof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D16B909-20DD-493C-AC6E-6A09AF3AE40E}" type="datetimeFigureOut">
              <a:rPr lang="en-US" altLang="ja-JP" noProof="1" dirty="0" smtClean="0"/>
              <a:pPr/>
              <a:t>3/13/2026</a:t>
            </a:fld>
            <a:endParaRPr lang="ja-JP" altLang="en-US" noProof="1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1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6BA3186-490C-4963-9CE5-58096C2F0BE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画像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1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4032F69F-1293-43C8-A0D2-3F5125FE8DFD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  <p:cxnSp>
        <p:nvCxnSpPr>
          <p:cNvPr id="15" name="直線​​コネクタ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B45FE5-8BAA-40E6-9841-28D3D14AF52A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D12496-7389-40DA-BFDA-FBB77AB60A97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  <p:cxnSp>
        <p:nvCxnSpPr>
          <p:cNvPr id="15" name="直線​​コネクタ(S)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符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72CBB4-0A2A-4020-8119-3A03CDE8A61C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ja-JP" altLang="en-US" sz="8000" noProof="1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ja-JP" altLang="en-US" sz="8000" noProof="1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直線​​コネクタ(S)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DE1007-87C8-4E37-929C-34C30B92679A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符付きの名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14" name="テキスト プレースホルダー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6A828-9731-4386-9BE0-74A03033C912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ja-JP" altLang="en-US" sz="8000" noProof="1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ja-JP" altLang="en-US" sz="8000" noProof="1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直線​​コネクタ(S)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または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11" name="テキスト プレースホルダー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FAC522-C1FF-42DA-B03E-D271613731E2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  <p:cxnSp>
        <p:nvCxnSpPr>
          <p:cNvPr id="15" name="直線​​コネクタ(S)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138F97-1BCF-44E9-9D11-0F5FF2E42B33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  <p:cxnSp>
        <p:nvCxnSpPr>
          <p:cNvPr id="14" name="直線​​コネクタ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29ED73-5345-4AA7-BCBB-92AE6628DD63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  <p:cxnSp>
        <p:nvCxnSpPr>
          <p:cNvPr id="14" name="直線​​コネクタ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D0EDFB-88A0-099F-E84C-90A7A49F5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AC6D6-1B16-FD0D-D7EB-832A061A0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1655F6-C631-C176-FE76-222E8CDDA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2359-7B1C-406C-8F16-FA9D4167B1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8853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C4AAF-9420-C08A-BCDF-46D50243D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CABA48-0428-A088-8E33-44CD6323B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AD28CD-5CAA-7515-B5EF-5EC438935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C028-11F3-42CC-BCCD-91E4450E20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023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​​コネクタ(S)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E24BA-AF6B-400D-9C40-543019950276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n-US" altLang="ja-JP" noProof="1" dirty="0" smtClean="0"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A5AFC2-199C-C026-887F-5C5731BDF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900C0D-A1A7-4074-0EC1-CD35CCA3F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8DE67A-34BF-8849-F4BA-F6605C1FF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160C2-CA83-4FB6-A524-F41A548348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4188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8453F-E2E9-A8F0-F184-5DE8DD6CB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A41BE-7879-3289-3E2A-49883FE81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05E097-AB77-D058-BC00-12027637D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8393-D8DC-475C-93EF-5A69E686CB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92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0FD85E-6B90-2FFB-7173-241926D5F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AD7A69-0ACB-A2C4-7FE6-D249F4DB8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8A3B73-DBC8-8A06-EC03-A0B983E0D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D1981-BB65-4C54-9B1F-51C4C8B77C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5070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62EB73-B8E8-C7C1-D49C-9908D290D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DD6A38-13BE-AFFE-EC5C-9D8624A3AA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DF78F9-A3B6-C87D-5696-B00CC3A10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42925-66BF-4704-AC62-F3389347EC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160CB9-81A7-362C-5140-E8F426F1D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31845C-4811-0A2D-F3A8-1A6130FF0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D96C21-EFCE-F1A4-AA31-D31AEC7569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E5733-1301-4A24-BD36-6589A26CF2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9020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A44AF-060E-1190-1995-11A90A68D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1BB818-E86B-DAA9-A4E0-A5B978AEC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5E54B-0DFE-DBF4-ADEF-CC052653E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0371-309D-4FA7-8D9C-112112FF46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4598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66AE6-B121-BB59-68A8-FC82BDCB4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0065F-DB87-2717-692C-A36D2DF89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9A859D-125A-2FE0-7361-D76E5FA66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330D0-7318-406C-A4D7-E8339AFA8F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3475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F56F7E-8D21-3349-B94F-2DE7DD7D8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C15B1-7E70-B50B-485E-3F32DE98E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A19D48-BEA6-4A76-7BE6-89EFCEB5C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3BBB-7D7F-40DF-8678-1BDA301F58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4130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2EF20C-0679-EF0B-5062-58A7EEBE4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1449C-A21A-39AF-EDA4-51DAF6AC7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E0D52-DA52-11F1-22CA-9F7FDD03B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9487-339C-49AB-AFE5-D0BADAF8DD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3930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CDF92-A159-46CD-AE7F-AE913F8A0C03}" type="datetime1">
              <a:rPr lang="ja-JP" altLang="en-US" smtClean="0"/>
              <a:t>2026/3/13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7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02892A-612D-40B4-9CDC-B99E2CD4AD57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  <p:cxnSp>
        <p:nvCxnSpPr>
          <p:cNvPr id="16" name="直線​​コネクタ(S)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E9C3F6-23B1-4AC7-8654-56B71A245609}" type="datetime1">
              <a:rPr lang="ja-JP" altLang="en-US" smtClean="0"/>
              <a:t>2026/3/13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01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ED29A-E673-4AAF-8414-A0538097D4FB}" type="datetime1">
              <a:rPr lang="ja-JP" altLang="en-US" smtClean="0"/>
              <a:t>2026/3/13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09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AF9471-7E3C-43CD-B2AE-E0996B6FCF28}" type="datetime1">
              <a:rPr lang="ja-JP" altLang="en-US" smtClean="0"/>
              <a:t>2026/3/13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15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EAD7D0-3BCF-438D-AF45-776548880E3E}" type="datetime1">
              <a:rPr lang="ja-JP" altLang="en-US" smtClean="0"/>
              <a:t>2026/3/13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03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5BB670-9BB6-41E9-8402-5ADF041FD5DA}" type="datetime1">
              <a:rPr lang="ja-JP" altLang="en-US" smtClean="0"/>
              <a:t>2026/3/13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34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CBAF2-9AF4-4C61-80A6-A4165AC07DD4}" type="datetime1">
              <a:rPr lang="ja-JP" altLang="en-US" smtClean="0"/>
              <a:t>2026/3/13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90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15E8BA45-A90A-4071-A13D-6AC57A8D06A3}" type="datetime1">
              <a:rPr lang="ja-JP" altLang="en-US" smtClean="0"/>
              <a:t>2026/3/13</a:t>
            </a:fld>
            <a:endParaRPr 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74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67FAA8-A50A-40C1-B5A1-A17F7AE628E9}" type="datetime1">
              <a:rPr lang="ja-JP" altLang="en-US" smtClean="0"/>
              <a:t>2026/3/13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91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43473-F0CF-4097-9FA0-5C73431C12E8}" type="datetime1">
              <a:rPr lang="ja-JP" altLang="en-US" smtClean="0"/>
              <a:t>2026/3/13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91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9E36F4-56C9-497D-985A-4547EE80C7E5}" type="datetime1">
              <a:rPr lang="ja-JP" altLang="en-US" smtClean="0"/>
              <a:t>2026/3/13</a:t>
            </a:fld>
            <a:endParaRPr lang="en-US" dirty="0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4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​​コネクタ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3814A0-A6DC-4D10-A059-298EA130BDAC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n-US" altLang="ja-JP" noProof="1" dirty="0" smtClean="0"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2B7101-9B58-47CA-AF80-9A5A3B434BF4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  <p:cxnSp>
        <p:nvCxnSpPr>
          <p:cNvPr id="18" name="直線​​コネクタ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60F9FD-A172-483E-9DE5-3C63DB61F2C3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  <p:cxnSp>
        <p:nvCxnSpPr>
          <p:cNvPr id="14" name="直線​​コネクタ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148AC3-819E-41DD-9E0C-6754CB280581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34F080-CFD4-45CD-B4EC-10F9FE657901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  <p:cxnSp>
        <p:nvCxnSpPr>
          <p:cNvPr id="16" name="直線​​コネクタ(S)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17" name="図プレースホルダー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-JP" altLang="en-US" noProof="1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1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A49CB5-4A41-4EFB-B0F9-0438EF47F732}" type="datetime1">
              <a:rPr lang="en-US" altLang="ja-JP" noProof="1" dirty="0" smtClean="0"/>
              <a:t>3/13/2026</a:t>
            </a:fld>
            <a:endParaRPr lang="ja-JP" altLang="en-US" noProof="1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1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ja-JP" noProof="1" dirty="0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1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ja-JP" altLang="en-US" noProof="1"/>
              <a:t>マスター テキストの書式設定</a:t>
            </a:r>
          </a:p>
          <a:p>
            <a:pPr lvl="1" rtl="0"/>
            <a:r>
              <a:rPr lang="ja-JP" altLang="en-US" noProof="1"/>
              <a:t>第 </a:t>
            </a:r>
            <a:r>
              <a:rPr lang="en-US" altLang="ja-JP" noProof="1"/>
              <a:t>2 </a:t>
            </a:r>
            <a:r>
              <a:rPr lang="ja-JP" altLang="en-US" noProof="1"/>
              <a:t>レベル</a:t>
            </a:r>
          </a:p>
          <a:p>
            <a:pPr lvl="2" rtl="0"/>
            <a:r>
              <a:rPr lang="ja-JP" altLang="en-US" noProof="1"/>
              <a:t>第 </a:t>
            </a:r>
            <a:r>
              <a:rPr lang="en-US" altLang="ja-JP" noProof="1"/>
              <a:t>3 </a:t>
            </a:r>
            <a:r>
              <a:rPr lang="ja-JP" altLang="en-US" noProof="1"/>
              <a:t>レベル</a:t>
            </a:r>
          </a:p>
          <a:p>
            <a:pPr lvl="3" rtl="0"/>
            <a:r>
              <a:rPr lang="ja-JP" altLang="en-US" noProof="1"/>
              <a:t>第 </a:t>
            </a:r>
            <a:r>
              <a:rPr lang="en-US" altLang="ja-JP" noProof="1"/>
              <a:t>4 </a:t>
            </a:r>
            <a:r>
              <a:rPr lang="ja-JP" altLang="en-US" noProof="1"/>
              <a:t>レベル</a:t>
            </a:r>
          </a:p>
          <a:p>
            <a:pPr lvl="4" rtl="0"/>
            <a:r>
              <a:rPr lang="ja-JP" altLang="en-US" noProof="1"/>
              <a:t>第 </a:t>
            </a:r>
            <a:r>
              <a:rPr lang="en-US" altLang="ja-JP" noProof="1"/>
              <a:t>5 </a:t>
            </a:r>
            <a:r>
              <a:rPr lang="ja-JP" altLang="en-US" noProof="1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DB29AE0-1542-4EA2-A616-2F2F2138897B}" type="datetime1">
              <a:rPr lang="en-US" altLang="ja-JP" noProof="1" smtClean="0"/>
              <a:pPr/>
              <a:t>3/13/2026</a:t>
            </a:fld>
            <a:endParaRPr lang="ja-JP" altLang="en-US" noProof="1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baseline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1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1" smtClean="0"/>
              <a:pPr/>
              <a:t>‹#›</a:t>
            </a:fld>
            <a:endParaRPr lang="ja-JP" altLang="en-US" noProof="1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 baseline="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 baseline="0">
          <a:solidFill>
            <a:schemeClr val="tx1">
              <a:lumMod val="85000"/>
              <a:lumOff val="15000"/>
            </a:schemeClr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 baseline="0">
          <a:solidFill>
            <a:schemeClr val="tx1">
              <a:lumMod val="85000"/>
              <a:lumOff val="15000"/>
            </a:schemeClr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 baseline="0">
          <a:solidFill>
            <a:schemeClr val="tx1">
              <a:lumMod val="85000"/>
              <a:lumOff val="15000"/>
            </a:schemeClr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 baseline="0">
          <a:solidFill>
            <a:schemeClr val="tx1">
              <a:lumMod val="85000"/>
              <a:lumOff val="15000"/>
            </a:schemeClr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 baseline="0">
          <a:solidFill>
            <a:schemeClr val="tx1">
              <a:lumMod val="85000"/>
              <a:lumOff val="15000"/>
            </a:schemeClr>
          </a:solidFill>
          <a:effectLst/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A80A7A-BEBB-9986-C898-1234E1F10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9A694D-E200-7B8A-A6DA-06DC0A97F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AB5085-282E-35A4-7B99-61DC05D731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5D745B3-9680-872F-7F9B-70A610B84F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497455-A937-7377-58C1-A6485CA6BB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2AEABB-DF6E-4881-A0FD-B04CCCEB5C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715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" dirty="0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ja" dirty="0"/>
              <a:t>マスター テキストの書式設定</a:t>
            </a:r>
          </a:p>
          <a:p>
            <a:pPr lvl="1" rtl="0"/>
            <a:r>
              <a:rPr lang="ja" dirty="0"/>
              <a:t>第 2 レベル</a:t>
            </a:r>
          </a:p>
          <a:p>
            <a:pPr lvl="2" rtl="0"/>
            <a:r>
              <a:rPr lang="ja" dirty="0"/>
              <a:t>第 3 レベル</a:t>
            </a:r>
          </a:p>
          <a:p>
            <a:pPr lvl="3" rtl="0"/>
            <a:r>
              <a:rPr lang="ja" dirty="0"/>
              <a:t>第 4 レベル</a:t>
            </a:r>
          </a:p>
          <a:p>
            <a:pPr lvl="4" rtl="0"/>
            <a:r>
              <a:rPr lang="ja" dirty="0"/>
              <a:t>第 5 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88BDA2-415F-4853-9C1B-2BDC206538FD}" type="datetime1">
              <a:rPr lang="ja-JP" altLang="en-US" noProof="0" smtClean="0"/>
              <a:t>2026/3/13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A98EE3D-8CD1-4C3F-BD1C-C98C9596463C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9" name="長方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長方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長方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310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kumimoji="1" sz="2800" b="1" kern="1200" cap="all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7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3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1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1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長方形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406" y="648929"/>
            <a:ext cx="11518160" cy="1728327"/>
          </a:xfrm>
        </p:spPr>
        <p:txBody>
          <a:bodyPr rtlCol="0">
            <a:normAutofit fontScale="90000"/>
          </a:bodyPr>
          <a:lstStyle/>
          <a:p>
            <a:r>
              <a:rPr lang="ja-JP" altLang="en-US" sz="3100" dirty="0">
                <a:solidFill>
                  <a:schemeClr val="tx2"/>
                </a:solidFill>
              </a:rPr>
              <a:t>鎌倉市ケアプラン点検事業</a:t>
            </a:r>
            <a:br>
              <a:rPr lang="en-US" altLang="ja-JP" sz="2800" dirty="0">
                <a:solidFill>
                  <a:schemeClr val="tx2"/>
                </a:solidFill>
              </a:rPr>
            </a:br>
            <a:br>
              <a:rPr lang="en-US" altLang="ja-JP" sz="2800" dirty="0">
                <a:solidFill>
                  <a:schemeClr val="tx2"/>
                </a:solidFill>
              </a:rPr>
            </a:br>
            <a:r>
              <a:rPr lang="ja-JP" altLang="en-US" sz="5300" dirty="0">
                <a:solidFill>
                  <a:srgbClr val="002060"/>
                </a:solidFill>
              </a:rPr>
              <a:t>ケアプラン点検事業</a:t>
            </a:r>
            <a:r>
              <a:rPr lang="ja-JP" altLang="en-US" dirty="0">
                <a:solidFill>
                  <a:schemeClr val="tx2"/>
                </a:solidFill>
              </a:rPr>
              <a:t>の結果から見えたこと</a:t>
            </a:r>
            <a:endParaRPr lang="ja" dirty="0">
              <a:solidFill>
                <a:schemeClr val="tx2"/>
              </a:solidFill>
              <a:highlight>
                <a:srgbClr val="0000FF"/>
              </a:highlight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4" y="6226281"/>
            <a:ext cx="6067798" cy="468233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2400" b="1" dirty="0">
                <a:solidFill>
                  <a:schemeClr val="accent3">
                    <a:lumMod val="75000"/>
                  </a:schemeClr>
                </a:solidFill>
              </a:rPr>
              <a:t>合同会社　介護の未来（令和８年３月）</a:t>
            </a:r>
            <a:endParaRPr lang="j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長方形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長方形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長方形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画像 5" descr="ロゴのクローズ アップ&#10;&#10;自動生成された説明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405" y="2611340"/>
            <a:ext cx="11655287" cy="34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24FC88-0234-6785-8B6C-57ECF4305B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0827" y="700857"/>
            <a:ext cx="10370500" cy="1763210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kumimoji="1" lang="en-US" altLang="ja-JP" sz="2600" dirty="0">
                <a:solidFill>
                  <a:srgbClr val="FF0000"/>
                </a:solidFill>
              </a:rPr>
              <a:t>【</a:t>
            </a:r>
            <a:r>
              <a:rPr kumimoji="1" lang="ja-JP" altLang="en-US" sz="2600" dirty="0">
                <a:solidFill>
                  <a:srgbClr val="FF0000"/>
                </a:solidFill>
              </a:rPr>
              <a:t>共有事項＠居宅療養管理指導</a:t>
            </a:r>
            <a:r>
              <a:rPr kumimoji="1" lang="en-US" altLang="ja-JP" sz="2600" dirty="0">
                <a:solidFill>
                  <a:srgbClr val="FF0000"/>
                </a:solidFill>
              </a:rPr>
              <a:t>】</a:t>
            </a:r>
            <a:br>
              <a:rPr lang="en-US" altLang="ja-JP" sz="2600" dirty="0">
                <a:solidFill>
                  <a:srgbClr val="002060"/>
                </a:solidFill>
              </a:rPr>
            </a:br>
            <a:br>
              <a:rPr lang="en-US" altLang="ja-JP" sz="2600" dirty="0">
                <a:solidFill>
                  <a:srgbClr val="002060"/>
                </a:solidFill>
              </a:rPr>
            </a:br>
            <a:r>
              <a:rPr lang="ja-JP" altLang="en-US" sz="3200" b="1" dirty="0">
                <a:solidFill>
                  <a:srgbClr val="002060"/>
                </a:solidFill>
              </a:rPr>
              <a:t>２．ケアプランが作成されている場合は、計画に位置付ける</a:t>
            </a:r>
            <a:br>
              <a:rPr lang="en-US" altLang="ja-JP" sz="3200" b="1" dirty="0">
                <a:solidFill>
                  <a:srgbClr val="002060"/>
                </a:solidFill>
              </a:rPr>
            </a:br>
            <a:r>
              <a:rPr lang="ja-JP" altLang="en-US" sz="3200" b="1" dirty="0">
                <a:solidFill>
                  <a:srgbClr val="002060"/>
                </a:solidFill>
              </a:rPr>
              <a:t>　　  </a:t>
            </a:r>
            <a:r>
              <a:rPr lang="ja-JP" altLang="en-US" sz="2800" b="1" dirty="0">
                <a:solidFill>
                  <a:srgbClr val="002060"/>
                </a:solidFill>
              </a:rPr>
              <a:t>（居宅サービス計画に沿ったサービスの提供）</a:t>
            </a:r>
            <a:br>
              <a:rPr lang="en-US" altLang="ja-JP" sz="2800" b="1" dirty="0">
                <a:solidFill>
                  <a:srgbClr val="002060"/>
                </a:solidFill>
              </a:rPr>
            </a:br>
            <a:endParaRPr kumimoji="1" lang="ja-JP" altLang="en-US" sz="2600" b="1" dirty="0">
              <a:solidFill>
                <a:srgbClr val="002060"/>
              </a:solidFill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6848AE7-D5C7-16E5-B4EE-81BEAB571775}"/>
              </a:ext>
            </a:extLst>
          </p:cNvPr>
          <p:cNvSpPr txBox="1">
            <a:spLocks/>
          </p:cNvSpPr>
          <p:nvPr/>
        </p:nvSpPr>
        <p:spPr>
          <a:xfrm>
            <a:off x="1295402" y="2777066"/>
            <a:ext cx="9601196" cy="19970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7007292-AD9A-7828-FCE0-87B4C1BFD70F}"/>
              </a:ext>
            </a:extLst>
          </p:cNvPr>
          <p:cNvSpPr txBox="1">
            <a:spLocks/>
          </p:cNvSpPr>
          <p:nvPr/>
        </p:nvSpPr>
        <p:spPr>
          <a:xfrm>
            <a:off x="890673" y="2956744"/>
            <a:ext cx="10410653" cy="291859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　 「指定居宅療養管理指導事業者は、居宅サービス計画が作成されている場合は、</a:t>
            </a: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当該計画に沿った指定居宅療養管理指導を提供</a:t>
            </a: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しなければならい。」</a:t>
            </a:r>
            <a:r>
              <a:rPr kumimoji="1" lang="ja-JP" altLang="en-US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（居宅療養管理指導　運営基準第１６条）</a:t>
            </a:r>
            <a:endParaRPr kumimoji="1" lang="en-US" altLang="ja-JP" sz="20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　</a:t>
            </a:r>
            <a:r>
              <a:rPr kumimoji="1" lang="en-US" altLang="ja-JP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※</a:t>
            </a: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　つまり、居宅療養管理指導を提供する場合は、居宅サービス計画に位置</a:t>
            </a:r>
            <a:endParaRPr kumimoji="1" lang="en-US" altLang="ja-JP" sz="26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     </a:t>
            </a: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付けられていなければならない。</a:t>
            </a:r>
          </a:p>
        </p:txBody>
      </p:sp>
    </p:spTree>
    <p:extLst>
      <p:ext uri="{BB962C8B-B14F-4D97-AF65-F5344CB8AC3E}">
        <p14:creationId xmlns:p14="http://schemas.microsoft.com/office/powerpoint/2010/main" val="90716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E71EC-657E-B174-A481-CEB75C195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891B4-ADEC-6A07-9787-C7E8B4428C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0827" y="700857"/>
            <a:ext cx="10370500" cy="1523054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kumimoji="1" lang="en-US" altLang="ja-JP" sz="2600" dirty="0">
                <a:solidFill>
                  <a:srgbClr val="FF0000"/>
                </a:solidFill>
              </a:rPr>
              <a:t>【</a:t>
            </a:r>
            <a:r>
              <a:rPr kumimoji="1" lang="ja-JP" altLang="en-US" sz="2600" dirty="0">
                <a:solidFill>
                  <a:srgbClr val="FF0000"/>
                </a:solidFill>
              </a:rPr>
              <a:t>共有事項＠居宅療養管理指導</a:t>
            </a:r>
            <a:r>
              <a:rPr kumimoji="1" lang="en-US" altLang="ja-JP" sz="2600" dirty="0">
                <a:solidFill>
                  <a:srgbClr val="FF0000"/>
                </a:solidFill>
              </a:rPr>
              <a:t>】</a:t>
            </a:r>
            <a:br>
              <a:rPr lang="en-US" altLang="ja-JP" sz="2600" dirty="0">
                <a:solidFill>
                  <a:srgbClr val="002060"/>
                </a:solidFill>
              </a:rPr>
            </a:br>
            <a:br>
              <a:rPr lang="en-US" altLang="ja-JP" sz="2600" dirty="0">
                <a:solidFill>
                  <a:srgbClr val="002060"/>
                </a:solidFill>
              </a:rPr>
            </a:br>
            <a:r>
              <a:rPr lang="ja-JP" altLang="en-US" sz="3200" b="1" dirty="0">
                <a:solidFill>
                  <a:srgbClr val="002060"/>
                </a:solidFill>
              </a:rPr>
              <a:t>３．居宅療養管理指導のサービス内容</a:t>
            </a:r>
            <a:br>
              <a:rPr lang="en-US" altLang="ja-JP" sz="3200" b="1" dirty="0">
                <a:solidFill>
                  <a:srgbClr val="002060"/>
                </a:solidFill>
              </a:rPr>
            </a:br>
            <a:r>
              <a:rPr lang="ja-JP" altLang="en-US" sz="3200" b="1" dirty="0">
                <a:solidFill>
                  <a:srgbClr val="002060"/>
                </a:solidFill>
              </a:rPr>
              <a:t>　　  </a:t>
            </a:r>
            <a:br>
              <a:rPr lang="en-US" altLang="ja-JP" sz="2800" b="1" dirty="0">
                <a:solidFill>
                  <a:srgbClr val="002060"/>
                </a:solidFill>
              </a:rPr>
            </a:br>
            <a:endParaRPr kumimoji="1" lang="ja-JP" altLang="en-US" sz="2600" b="1" dirty="0">
              <a:solidFill>
                <a:srgbClr val="002060"/>
              </a:solidFill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0D746AEC-9EDA-44CF-7F8E-F24837955C71}"/>
              </a:ext>
            </a:extLst>
          </p:cNvPr>
          <p:cNvSpPr txBox="1">
            <a:spLocks/>
          </p:cNvSpPr>
          <p:nvPr/>
        </p:nvSpPr>
        <p:spPr>
          <a:xfrm>
            <a:off x="1295402" y="2777066"/>
            <a:ext cx="9601196" cy="19970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F97970AA-A700-EF5F-2510-B2621A63D282}"/>
              </a:ext>
            </a:extLst>
          </p:cNvPr>
          <p:cNvSpPr txBox="1">
            <a:spLocks/>
          </p:cNvSpPr>
          <p:nvPr/>
        </p:nvSpPr>
        <p:spPr>
          <a:xfrm>
            <a:off x="890673" y="2178755"/>
            <a:ext cx="10410653" cy="371404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１．</a:t>
            </a:r>
            <a:r>
              <a:rPr kumimoji="1" lang="ja-JP" altLang="en-US" sz="22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医師、歯科医師、薬剤師、歯科衛生士、管理栄養士が通院が困難な利用者　　に対して、その居宅を訪問して、その心身の状況、置かれている環境等を把握し、それらを踏まえて</a:t>
            </a:r>
            <a:r>
              <a:rPr kumimoji="1" lang="ja-JP" altLang="en-US" sz="2200" b="0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療養上の管理及び指導</a:t>
            </a:r>
            <a:r>
              <a:rPr kumimoji="1" lang="ja-JP" altLang="en-US" sz="22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を行うことにより、その者の療養生活の質の向上を図るものでなければならない。</a:t>
            </a:r>
            <a:r>
              <a:rPr kumimoji="1" lang="ja-JP" altLang="en-US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（居宅養管理指導　運営基準第８４条）</a:t>
            </a:r>
            <a:endParaRPr kumimoji="1" lang="en-US" altLang="ja-JP" sz="20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２．居宅介護支援事業者又は居宅サービス事業者に対する情報提供又は助言については、原則として、サービス担当者会議に参加することにより行わなければならない。</a:t>
            </a:r>
            <a:r>
              <a:rPr kumimoji="1" lang="ja-JP" altLang="en-US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（居宅療養管理指導　運営基準第８９条第７号）</a:t>
            </a:r>
            <a:endParaRPr kumimoji="1" lang="en-US" altLang="ja-JP" sz="2000" b="0" i="0" u="none" strike="noStrike" kern="1200" cap="none" spc="0" normalizeH="0" baseline="0" noProof="0" dirty="0">
              <a:ln w="3175" cmpd="sng">
                <a:noFill/>
              </a:ln>
              <a:solidFill>
                <a:srgbClr val="0000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 w="3175" cmpd="sng">
                <a:noFill/>
              </a:ln>
              <a:solidFill>
                <a:srgbClr val="0000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200" dirty="0">
                <a:solidFill>
                  <a:srgbClr val="000066"/>
                </a:solidFill>
              </a:rPr>
              <a:t>３．居宅介護支援事業所等との連携、介護支援専門員へ情報を行わない場合には</a:t>
            </a:r>
            <a:r>
              <a:rPr lang="ja-JP" altLang="en-US" sz="2200">
                <a:solidFill>
                  <a:srgbClr val="000066"/>
                </a:solidFill>
              </a:rPr>
              <a:t>算定できない（</a:t>
            </a:r>
            <a:endParaRPr kumimoji="1" lang="ja-JP" altLang="en-US" sz="2200" b="0" i="0" u="none" strike="noStrike" kern="1200" cap="none" spc="0" normalizeH="0" baseline="0" noProof="0" dirty="0">
              <a:ln w="3175" cmpd="sng">
                <a:noFill/>
              </a:ln>
              <a:solidFill>
                <a:srgbClr val="0000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055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D1FD83-47C7-141B-5CE1-287A26E7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82" y="713823"/>
            <a:ext cx="10435282" cy="1716711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marL="0" lvl="0" indent="0" algn="l"/>
            <a:br>
              <a:rPr lang="en-US" altLang="ja-JP" sz="3100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ja-JP" altLang="en-US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②　適正なサービス担当者会議の開催及びモニタリン</a:t>
            </a:r>
            <a:br>
              <a:rPr lang="en-US" altLang="ja-JP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r>
              <a:rPr lang="ja-JP" altLang="en-US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グの実施</a:t>
            </a:r>
            <a:br>
              <a:rPr lang="ja-JP" altLang="ja-JP" sz="49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b="1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7BD3D7-7233-1526-6DCC-8A8BB99F5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23" y="2592328"/>
            <a:ext cx="10890209" cy="3663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共有事項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</a:p>
          <a:p>
            <a:pPr marL="0" indent="0">
              <a:buNone/>
            </a:pPr>
            <a:r>
              <a:rPr lang="ja-JP" altLang="en-US" dirty="0"/>
              <a:t>１．ケアプラン</a:t>
            </a:r>
            <a:r>
              <a:rPr lang="ja-JP" altLang="ja-JP" dirty="0"/>
              <a:t>に位置付けた</a:t>
            </a:r>
            <a:r>
              <a:rPr lang="ja-JP" altLang="en-US" dirty="0"/>
              <a:t>介護保険</a:t>
            </a:r>
            <a:r>
              <a:rPr lang="ja-JP" altLang="ja-JP" dirty="0"/>
              <a:t>サービス</a:t>
            </a:r>
            <a:r>
              <a:rPr lang="ja-JP" altLang="en-US" dirty="0"/>
              <a:t>提供</a:t>
            </a:r>
            <a:r>
              <a:rPr lang="ja-JP" altLang="ja-JP" dirty="0"/>
              <a:t>事業所（居宅療養管理指導含め）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ja-JP" dirty="0"/>
              <a:t>へ</a:t>
            </a:r>
            <a:r>
              <a:rPr lang="ja-JP" altLang="en-US" dirty="0"/>
              <a:t>会議への</a:t>
            </a:r>
            <a:r>
              <a:rPr lang="ja-JP" altLang="ja-JP" dirty="0"/>
              <a:t>出席を依頼</a:t>
            </a:r>
            <a:r>
              <a:rPr lang="ja-JP" altLang="en-US" dirty="0"/>
              <a:t>をし</a:t>
            </a:r>
            <a:r>
              <a:rPr lang="ja-JP" altLang="ja-JP" dirty="0"/>
              <a:t>ます。</a:t>
            </a:r>
          </a:p>
          <a:p>
            <a:pPr marL="0" indent="0">
              <a:buNone/>
            </a:pPr>
            <a:r>
              <a:rPr lang="ja-JP" altLang="en-US" dirty="0"/>
              <a:t>２．ケアプラン</a:t>
            </a:r>
            <a:r>
              <a:rPr lang="ja-JP" altLang="ja-JP" dirty="0"/>
              <a:t>原案に対して</a:t>
            </a:r>
            <a:r>
              <a:rPr lang="ja-JP" altLang="en-US" dirty="0"/>
              <a:t>、</a:t>
            </a:r>
            <a:r>
              <a:rPr lang="ja-JP" altLang="ja-JP" dirty="0"/>
              <a:t>専門的見地から意見聴取をします。</a:t>
            </a:r>
            <a:r>
              <a:rPr lang="ja-JP" altLang="en-US" dirty="0"/>
              <a:t>（会議・照会）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３．</a:t>
            </a:r>
            <a:r>
              <a:rPr lang="ja-JP" altLang="ja-JP" dirty="0"/>
              <a:t>福祉用具貸与・購入の必要性について議論を行い、議論した結果を記録に残します。</a:t>
            </a:r>
          </a:p>
          <a:p>
            <a:pPr marL="0" indent="0">
              <a:buNone/>
            </a:pPr>
            <a:r>
              <a:rPr lang="ja-JP" altLang="en-US" dirty="0"/>
              <a:t>４．</a:t>
            </a:r>
            <a:r>
              <a:rPr lang="ja-JP" altLang="ja-JP" dirty="0"/>
              <a:t>モニタリングの際に評価すべき４つの項目（実践度・達成度・適正度・継続的なアセスメ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ja-JP" dirty="0"/>
              <a:t>ント）について評価を行います。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4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62C7B-C356-8443-3491-5A172874C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516F21-40D9-F473-A1F7-A71320D5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9" y="707924"/>
            <a:ext cx="10444437" cy="1401096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marL="0" lvl="0" indent="0" algn="l"/>
            <a:br>
              <a:rPr lang="en-US" altLang="ja-JP" sz="3100" b="1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ja-JP" altLang="en-US" sz="36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③　</a:t>
            </a:r>
            <a:r>
              <a:rPr lang="ja-JP" altLang="ja-JP" sz="3600" b="1" dirty="0">
                <a:solidFill>
                  <a:srgbClr val="00206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疾患や服薬についての詳細把握（記録）の強化</a:t>
            </a:r>
            <a:br>
              <a:rPr lang="ja-JP" altLang="ja-JP" sz="49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b="1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63AB7D-8866-87DF-B53C-ADE22463C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26" y="2592328"/>
            <a:ext cx="10795820" cy="3663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共有事項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１．現病に対する症状及び服薬内容の把握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２．</a:t>
            </a:r>
            <a:r>
              <a:rPr lang="ja-JP" altLang="ja-JP" dirty="0">
                <a:solidFill>
                  <a:srgbClr val="002060"/>
                </a:solidFill>
              </a:rPr>
              <a:t>疾患に対する医師の所見やアドバイス等について把握</a:t>
            </a:r>
            <a:r>
              <a:rPr lang="ja-JP" altLang="en-US" dirty="0">
                <a:solidFill>
                  <a:srgbClr val="002060"/>
                </a:solidFill>
              </a:rPr>
              <a:t>（ケアプラン作成時の参考）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　　　（通院時情報連携加算等の活用）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３．</a:t>
            </a:r>
            <a:r>
              <a:rPr lang="ja-JP" altLang="ja-JP" dirty="0">
                <a:solidFill>
                  <a:srgbClr val="002060"/>
                </a:solidFill>
              </a:rPr>
              <a:t>疾患</a:t>
            </a:r>
            <a:r>
              <a:rPr lang="ja-JP" altLang="en-US" dirty="0">
                <a:solidFill>
                  <a:srgbClr val="002060"/>
                </a:solidFill>
              </a:rPr>
              <a:t>（現病や後遺症等含む）</a:t>
            </a:r>
            <a:r>
              <a:rPr lang="ja-JP" altLang="ja-JP" dirty="0">
                <a:solidFill>
                  <a:srgbClr val="002060"/>
                </a:solidFill>
              </a:rPr>
              <a:t>が日常生活へ及ぼす影響についての</a:t>
            </a:r>
            <a:r>
              <a:rPr lang="ja-JP" altLang="en-US" dirty="0">
                <a:solidFill>
                  <a:srgbClr val="002060"/>
                </a:solidFill>
              </a:rPr>
              <a:t>把握・</a:t>
            </a:r>
            <a:r>
              <a:rPr lang="ja-JP" altLang="ja-JP" dirty="0">
                <a:solidFill>
                  <a:srgbClr val="002060"/>
                </a:solidFill>
              </a:rPr>
              <a:t>分析。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　　</a:t>
            </a:r>
            <a:r>
              <a:rPr lang="ja-JP" altLang="en-US" b="1" dirty="0">
                <a:solidFill>
                  <a:srgbClr val="002060"/>
                </a:solidFill>
              </a:rPr>
              <a:t>（適切なケアマネジメント手法を取り入れたアセスメント・（モニタリング））</a:t>
            </a:r>
            <a:endParaRPr lang="en-US" altLang="ja-JP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9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C74DA-ADAD-26D9-5E05-E9D5A4050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E45A87-078C-41A3-42CE-C830619C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19" y="643030"/>
            <a:ext cx="10660133" cy="164297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令和６年度</a:t>
            </a:r>
            <a:br>
              <a:rPr kumimoji="1" lang="en-US" altLang="ja-JP" b="1" dirty="0">
                <a:solidFill>
                  <a:srgbClr val="002060"/>
                </a:solidFill>
              </a:rPr>
            </a:br>
            <a:r>
              <a:rPr kumimoji="1" lang="ja-JP" altLang="en-US" b="1" dirty="0">
                <a:solidFill>
                  <a:srgbClr val="002060"/>
                </a:solidFill>
              </a:rPr>
              <a:t>（適切なケアマネジメント手法の推進等）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2CA2DF-18C0-264F-A577-85F30DE9C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10" y="2556932"/>
            <a:ext cx="10577543" cy="36078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①２０１６年から「適切なケアマネジメント手法の策定」として研究が</a:t>
            </a:r>
          </a:p>
          <a:p>
            <a:pPr marL="0" indent="0">
              <a:buNone/>
            </a:pP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　　進められている。</a:t>
            </a:r>
          </a:p>
          <a:p>
            <a:pPr marL="0" indent="0">
              <a:buNone/>
            </a:pPr>
            <a:endParaRPr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②２０２１年３月に「適切なケアマネジメント手法の手引き」が完成</a:t>
            </a:r>
          </a:p>
          <a:p>
            <a:pPr marL="0" indent="0">
              <a:buNone/>
            </a:pPr>
            <a:endParaRPr lang="ja-JP" alt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③</a:t>
            </a:r>
            <a:r>
              <a:rPr lang="ja-JP" altLang="en-US" sz="3200" b="1" u="sng" dirty="0">
                <a:solidFill>
                  <a:srgbClr val="FF0000"/>
                </a:solidFill>
              </a:rPr>
              <a:t>２０２４年の介護支援専門員更新研修のカリキュラム変更から、研</a:t>
            </a:r>
          </a:p>
          <a:p>
            <a:pPr marL="0" indent="0">
              <a:buNone/>
            </a:pP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　 </a:t>
            </a:r>
            <a:r>
              <a:rPr lang="ja-JP" altLang="en-US" sz="3200" b="1" u="sng" dirty="0">
                <a:solidFill>
                  <a:srgbClr val="FF0000"/>
                </a:solidFill>
              </a:rPr>
              <a:t>修科目に採用される。　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782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70B151-3ECF-73E2-ACBE-769789BF4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30" y="244549"/>
            <a:ext cx="11642651" cy="62997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ja-JP" altLang="en-US" sz="3600" b="1" dirty="0">
                <a:solidFill>
                  <a:schemeClr val="accent2"/>
                </a:solidFill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基本ケア</a:t>
            </a:r>
            <a:endParaRPr lang="en-US" altLang="ja-JP" sz="3600" b="1" dirty="0">
              <a:solidFill>
                <a:schemeClr val="accent2"/>
              </a:solidFill>
              <a:highlight>
                <a:srgbClr val="00FFFF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b="1" dirty="0">
                <a:solidFill>
                  <a:schemeClr val="accent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①尊厳を重視した意思決定</a:t>
            </a:r>
            <a:endParaRPr lang="en-US" altLang="ja-JP" b="1" dirty="0">
              <a:solidFill>
                <a:schemeClr val="accent2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b="1" dirty="0">
                <a:solidFill>
                  <a:schemeClr val="accent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②これまでの生活の尊重と継続援</a:t>
            </a:r>
            <a:endParaRPr lang="en-US" altLang="ja-JP" b="1" dirty="0">
              <a:solidFill>
                <a:schemeClr val="accent2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b="1" dirty="0">
                <a:solidFill>
                  <a:schemeClr val="accent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③家族等への支援</a:t>
            </a:r>
            <a:endParaRPr lang="en-US" altLang="ja-JP" b="1" dirty="0">
              <a:solidFill>
                <a:schemeClr val="accent2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dirty="0">
                <a:solidFill>
                  <a:schemeClr val="accent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</a:t>
            </a:r>
            <a:r>
              <a:rPr lang="ja-JP" altLang="en-US" sz="5400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＋</a:t>
            </a:r>
            <a:endParaRPr lang="en-US" altLang="ja-JP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sz="3600" b="1" dirty="0">
                <a:solidFill>
                  <a:schemeClr val="accent2"/>
                </a:solidFill>
                <a:highlight>
                  <a:srgbClr val="00FFFF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疾患別ケア</a:t>
            </a:r>
            <a:endParaRPr lang="en-US" altLang="ja-JP" sz="3600" b="1" dirty="0">
              <a:solidFill>
                <a:schemeClr val="accent2"/>
              </a:solidFill>
              <a:highlight>
                <a:srgbClr val="00FFFF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sz="2800" dirty="0">
                <a:solidFill>
                  <a:schemeClr val="accent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①脳血管疾患</a:t>
            </a:r>
            <a:endParaRPr lang="en-US" altLang="ja-JP" sz="2800" dirty="0">
              <a:solidFill>
                <a:schemeClr val="accent2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sz="2800" dirty="0">
                <a:solidFill>
                  <a:schemeClr val="accent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②大腿骨頸部骨折</a:t>
            </a:r>
            <a:endParaRPr lang="en-US" altLang="ja-JP" sz="2800" dirty="0">
              <a:solidFill>
                <a:schemeClr val="accent2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sz="2800" dirty="0">
                <a:solidFill>
                  <a:schemeClr val="accent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③心疾患</a:t>
            </a:r>
            <a:endParaRPr lang="en-US" altLang="ja-JP" sz="2800" dirty="0">
              <a:solidFill>
                <a:schemeClr val="accent2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sz="2800" dirty="0">
                <a:solidFill>
                  <a:schemeClr val="accent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④認知症</a:t>
            </a:r>
            <a:endParaRPr lang="en-US" altLang="ja-JP" sz="2800" dirty="0">
              <a:solidFill>
                <a:schemeClr val="accent2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sz="2800" dirty="0">
                <a:solidFill>
                  <a:schemeClr val="accent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⑤誤嚥性肺炎の予防</a:t>
            </a:r>
            <a:endParaRPr lang="en-US" altLang="ja-JP" sz="2800" dirty="0">
              <a:solidFill>
                <a:schemeClr val="accent2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>
              <a:buNone/>
              <a:defRPr/>
            </a:pPr>
            <a:r>
              <a:rPr lang="ja-JP" altLang="en-US" u="sng" dirty="0"/>
              <a:t>　　　　　　　　　　　　　　　　　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7C19DB7-C0A5-2D69-F2E4-0E0E325CBB58}"/>
              </a:ext>
            </a:extLst>
          </p:cNvPr>
          <p:cNvSpPr/>
          <p:nvPr/>
        </p:nvSpPr>
        <p:spPr>
          <a:xfrm>
            <a:off x="6611679" y="3547362"/>
            <a:ext cx="4398335" cy="295976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大切なことは</a:t>
            </a:r>
            <a:endParaRPr kumimoji="1" lang="en-US" altLang="ja-JP" sz="5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個別性</a:t>
            </a:r>
            <a:endParaRPr kumimoji="1" lang="ja-JP" altLang="en-US" sz="6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+mn-cs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1ABC948-F108-A9FE-26BD-7CFF82389D50}"/>
              </a:ext>
            </a:extLst>
          </p:cNvPr>
          <p:cNvSpPr/>
          <p:nvPr/>
        </p:nvSpPr>
        <p:spPr>
          <a:xfrm>
            <a:off x="6560288" y="574159"/>
            <a:ext cx="4449726" cy="239646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活用ポイント</a:t>
            </a:r>
            <a:endParaRPr kumimoji="1" lang="en-US" altLang="ja-JP" sz="4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アセスメント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モニタリング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タイトル 1">
            <a:extLst>
              <a:ext uri="{FF2B5EF4-FFF2-40B4-BE49-F238E27FC236}">
                <a16:creationId xmlns:a16="http://schemas.microsoft.com/office/drawing/2014/main" id="{170C8C7E-C25D-7C3F-B948-A8C5EB68A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808" y="95693"/>
            <a:ext cx="3422689" cy="1488631"/>
          </a:xfrm>
        </p:spPr>
        <p:txBody>
          <a:bodyPr/>
          <a:lstStyle/>
          <a:p>
            <a:pPr algn="l"/>
            <a:r>
              <a:rPr lang="ja-JP" altLang="en-US" sz="5400" dirty="0">
                <a:solidFill>
                  <a:srgbClr val="002060"/>
                </a:solidFill>
                <a:highlight>
                  <a:srgbClr val="00FFFF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基本ケア</a:t>
            </a:r>
          </a:p>
        </p:txBody>
      </p:sp>
      <p:pic>
        <p:nvPicPr>
          <p:cNvPr id="92163" name="コンテンツ プレースホルダー 4">
            <a:extLst>
              <a:ext uri="{FF2B5EF4-FFF2-40B4-BE49-F238E27FC236}">
                <a16:creationId xmlns:a16="http://schemas.microsoft.com/office/drawing/2014/main" id="{7D20233A-6BDE-4759-640A-207CE8A014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26" y="1351415"/>
            <a:ext cx="6597502" cy="4951222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A27BABF-A632-3A85-CAC4-2098ADCA7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364" y="389357"/>
            <a:ext cx="3687318" cy="97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誤嚥性肺炎</a:t>
            </a:r>
          </a:p>
        </p:txBody>
      </p:sp>
      <p:pic>
        <p:nvPicPr>
          <p:cNvPr id="3" name="コンテンツ プレースホルダー 4">
            <a:extLst>
              <a:ext uri="{FF2B5EF4-FFF2-40B4-BE49-F238E27FC236}">
                <a16:creationId xmlns:a16="http://schemas.microsoft.com/office/drawing/2014/main" id="{1AE42299-3586-5D92-6D02-70C2FF0D4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11" y="1519540"/>
            <a:ext cx="5060881" cy="512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タイトル 1">
            <a:extLst>
              <a:ext uri="{FF2B5EF4-FFF2-40B4-BE49-F238E27FC236}">
                <a16:creationId xmlns:a16="http://schemas.microsoft.com/office/drawing/2014/main" id="{ABD8E9ED-F62E-297A-DDA1-C28FB4C09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445" y="306203"/>
            <a:ext cx="3204570" cy="1143000"/>
          </a:xfrm>
        </p:spPr>
        <p:txBody>
          <a:bodyPr/>
          <a:lstStyle/>
          <a:p>
            <a:r>
              <a:rPr lang="ja-JP" altLang="en-US" sz="4000" b="1" dirty="0">
                <a:solidFill>
                  <a:srgbClr val="002060"/>
                </a:solidFill>
                <a:highlight>
                  <a:srgbClr val="FFFF00"/>
                </a:highlight>
              </a:rPr>
              <a:t>脳血管疾患</a:t>
            </a:r>
          </a:p>
        </p:txBody>
      </p:sp>
      <p:pic>
        <p:nvPicPr>
          <p:cNvPr id="93187" name="コンテンツ プレースホルダー 4">
            <a:extLst>
              <a:ext uri="{FF2B5EF4-FFF2-40B4-BE49-F238E27FC236}">
                <a16:creationId xmlns:a16="http://schemas.microsoft.com/office/drawing/2014/main" id="{065FFF86-7833-1C6B-2DE5-1C2CD8B8FA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048" y="1495534"/>
            <a:ext cx="5813304" cy="4798941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07C6590-73D5-C2D6-5CD5-4599EDA9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127" y="314694"/>
            <a:ext cx="40498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ＭＳ Ｐゴシック"/>
                <a:cs typeface="+mj-cs"/>
              </a:rPr>
              <a:t>大腿骨頸部骨折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2BD2DEC-89E4-04B8-0245-7906C307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27" y="1328494"/>
            <a:ext cx="5976825" cy="52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タイトル 1">
            <a:extLst>
              <a:ext uri="{FF2B5EF4-FFF2-40B4-BE49-F238E27FC236}">
                <a16:creationId xmlns:a16="http://schemas.microsoft.com/office/drawing/2014/main" id="{DC896F82-CEA2-0392-4423-8E238C8BA0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257" y="290955"/>
            <a:ext cx="6172200" cy="857250"/>
          </a:xfrm>
        </p:spPr>
        <p:txBody>
          <a:bodyPr/>
          <a:lstStyle/>
          <a:p>
            <a:pPr algn="l"/>
            <a:r>
              <a:rPr lang="ja-JP" altLang="en-US" sz="5400" b="1" dirty="0">
                <a:solidFill>
                  <a:srgbClr val="002060"/>
                </a:solidFill>
                <a:highlight>
                  <a:srgbClr val="FFFF00"/>
                </a:highligh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心疾患</a:t>
            </a:r>
          </a:p>
        </p:txBody>
      </p:sp>
      <p:pic>
        <p:nvPicPr>
          <p:cNvPr id="95235" name="コンテンツ プレースホルダー 4">
            <a:extLst>
              <a:ext uri="{FF2B5EF4-FFF2-40B4-BE49-F238E27FC236}">
                <a16:creationId xmlns:a16="http://schemas.microsoft.com/office/drawing/2014/main" id="{183D3C51-1F9E-C11B-0153-0F74A8E74B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94" y="1292788"/>
            <a:ext cx="5693734" cy="5274257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A6C2E1E-FBFF-889D-3E62-9A60EECB0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700" y="363247"/>
            <a:ext cx="299823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j-cs"/>
              </a:rPr>
              <a:t>認知症</a:t>
            </a:r>
          </a:p>
        </p:txBody>
      </p:sp>
      <p:pic>
        <p:nvPicPr>
          <p:cNvPr id="3" name="コンテンツ プレースホルダー 4">
            <a:extLst>
              <a:ext uri="{FF2B5EF4-FFF2-40B4-BE49-F238E27FC236}">
                <a16:creationId xmlns:a16="http://schemas.microsoft.com/office/drawing/2014/main" id="{73AD7FFD-0198-7AF9-BB29-AB0F6DAA2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22" y="1427779"/>
            <a:ext cx="6113721" cy="527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42159-2BD9-2683-FE58-A68380ABF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E54BF1-41DC-309B-78FA-68619DF7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13" y="707923"/>
            <a:ext cx="10660134" cy="1551529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marL="0" lvl="0" indent="0" algn="l"/>
            <a:br>
              <a:rPr lang="en-US" altLang="ja-JP" sz="3100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ja-JP" altLang="en-US" sz="36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④　</a:t>
            </a:r>
            <a:r>
              <a:rPr lang="ja-JP" altLang="ja-JP" sz="3600" b="1" dirty="0">
                <a:solidFill>
                  <a:srgbClr val="002060"/>
                </a:solidFill>
              </a:rPr>
              <a:t>ケアプラン原案に対する利用者及び家族の意見を把握</a:t>
            </a:r>
            <a:br>
              <a:rPr lang="en-US" altLang="ja-JP" sz="3600" b="1" dirty="0">
                <a:solidFill>
                  <a:srgbClr val="002060"/>
                </a:solidFill>
              </a:rPr>
            </a:br>
            <a:r>
              <a:rPr lang="ja-JP" altLang="en-US" sz="3600" b="1" dirty="0">
                <a:solidFill>
                  <a:srgbClr val="002060"/>
                </a:solidFill>
              </a:rPr>
              <a:t>　　</a:t>
            </a:r>
            <a:r>
              <a:rPr lang="ja-JP" altLang="ja-JP" sz="3600" b="1" dirty="0">
                <a:solidFill>
                  <a:srgbClr val="002060"/>
                </a:solidFill>
              </a:rPr>
              <a:t>（記録） </a:t>
            </a:r>
            <a:r>
              <a:rPr lang="ja-JP" altLang="en-US" sz="36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</a:t>
            </a:r>
            <a:br>
              <a:rPr lang="ja-JP" altLang="ja-JP" sz="49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b="1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9136F3-EAFD-90CF-89CB-5C26C4AC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26" y="2477729"/>
            <a:ext cx="10795820" cy="3834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>
                <a:solidFill>
                  <a:srgbClr val="FF0000"/>
                </a:solidFill>
              </a:rPr>
              <a:t>【</a:t>
            </a:r>
            <a:r>
              <a:rPr lang="ja-JP" altLang="en-US" sz="2800" dirty="0">
                <a:solidFill>
                  <a:srgbClr val="FF0000"/>
                </a:solidFill>
              </a:rPr>
              <a:t>共有事項</a:t>
            </a:r>
            <a:r>
              <a:rPr lang="en-US" altLang="ja-JP" sz="2800" dirty="0">
                <a:solidFill>
                  <a:srgbClr val="FF0000"/>
                </a:solidFill>
              </a:rPr>
              <a:t>】</a:t>
            </a:r>
          </a:p>
          <a:p>
            <a:pPr marL="0" indent="0">
              <a:buNone/>
            </a:pPr>
            <a:r>
              <a:rPr lang="ja-JP" altLang="ja-JP" sz="2800" b="1" dirty="0">
                <a:solidFill>
                  <a:srgbClr val="002060"/>
                </a:solidFill>
              </a:rPr>
              <a:t>ケアプラン原案（内容や目標等）に対する利用者及び家族の意見を聴取し、その記録をします。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　⇒　ケアプラン原案（課題・目標・サービス内容・セルフケア等）に対する利用者本人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　　　 及び家族の意見（同意内容・非同意内容）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　⇒　同意に至らなかったニーズについては、今後の方向性等を（支援経過記録等）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　　　 に記録。</a:t>
            </a:r>
            <a:endParaRPr lang="en-US" altLang="ja-JP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D1FD83-47C7-141B-5CE1-287A26E7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02572"/>
          </a:xfrm>
        </p:spPr>
        <p:txBody>
          <a:bodyPr>
            <a:normAutofit/>
          </a:bodyPr>
          <a:lstStyle/>
          <a:p>
            <a:r>
              <a:rPr kumimoji="1" lang="ja-JP" altLang="en-US" sz="6600" b="1" dirty="0">
                <a:solidFill>
                  <a:srgbClr val="002060"/>
                </a:solidFill>
              </a:rPr>
              <a:t>令和８年度の目標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7BD3D7-7233-1526-6DCC-8A8BB99F5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54" y="2573359"/>
            <a:ext cx="10907095" cy="3663178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ja-JP" sz="3200" b="1" dirty="0">
                <a:solidFill>
                  <a:srgbClr val="002060"/>
                </a:solidFill>
              </a:rPr>
              <a:t>①　</a:t>
            </a:r>
            <a:r>
              <a:rPr lang="ja-JP" altLang="en-US" sz="3200" b="1" dirty="0">
                <a:solidFill>
                  <a:srgbClr val="002060"/>
                </a:solidFill>
              </a:rPr>
              <a:t>サービスにおける加算及び</a:t>
            </a:r>
            <a:r>
              <a:rPr lang="ja-JP" altLang="ja-JP" sz="3200" b="1" dirty="0">
                <a:solidFill>
                  <a:srgbClr val="002060"/>
                </a:solidFill>
              </a:rPr>
              <a:t>居宅療養管理指導についての必要性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sz="3200" b="1" dirty="0">
                <a:solidFill>
                  <a:srgbClr val="002060"/>
                </a:solidFill>
              </a:rPr>
              <a:t>　　 </a:t>
            </a:r>
            <a:r>
              <a:rPr lang="ja-JP" altLang="ja-JP" sz="3200" b="1" dirty="0">
                <a:solidFill>
                  <a:srgbClr val="002060"/>
                </a:solidFill>
              </a:rPr>
              <a:t>等の分析を強化</a:t>
            </a:r>
            <a:r>
              <a:rPr lang="ja-JP" altLang="en-US" sz="3200" b="1" dirty="0">
                <a:solidFill>
                  <a:srgbClr val="002060"/>
                </a:solidFill>
              </a:rPr>
              <a:t>（</a:t>
            </a:r>
            <a:r>
              <a:rPr lang="ja-JP" altLang="en-US" sz="3200" b="1" dirty="0">
                <a:solidFill>
                  <a:srgbClr val="FF0000"/>
                </a:solidFill>
              </a:rPr>
              <a:t>継続</a:t>
            </a:r>
            <a:r>
              <a:rPr lang="ja-JP" altLang="en-US" sz="3200" b="1" dirty="0">
                <a:solidFill>
                  <a:srgbClr val="002060"/>
                </a:solidFill>
              </a:rPr>
              <a:t>）</a:t>
            </a:r>
            <a:endParaRPr lang="ja-JP" altLang="ja-JP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ja-JP" sz="3200" b="1" dirty="0">
                <a:solidFill>
                  <a:srgbClr val="002060"/>
                </a:solidFill>
              </a:rPr>
              <a:t>②</a:t>
            </a:r>
            <a:r>
              <a:rPr lang="ja-JP" altLang="ja-JP" sz="3200" dirty="0">
                <a:solidFill>
                  <a:srgbClr val="002060"/>
                </a:solidFill>
              </a:rPr>
              <a:t>　</a:t>
            </a:r>
            <a:r>
              <a:rPr lang="ja-JP" altLang="ja-JP" sz="3200" b="1" dirty="0">
                <a:solidFill>
                  <a:srgbClr val="002060"/>
                </a:solidFill>
              </a:rPr>
              <a:t>適正なサービス担当者会議の開催・モニタリングの実施</a:t>
            </a:r>
            <a:endParaRPr lang="ja-JP" altLang="ja-JP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ja-JP" sz="3200" b="1" dirty="0">
                <a:solidFill>
                  <a:srgbClr val="002060"/>
                </a:solidFill>
              </a:rPr>
              <a:t>③　疾患や服薬についての詳細把握（記録）の強化</a:t>
            </a:r>
            <a:endParaRPr lang="ja-JP" altLang="ja-JP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ja-JP" sz="3200" b="1" dirty="0">
                <a:solidFill>
                  <a:srgbClr val="002060"/>
                </a:solidFill>
              </a:rPr>
              <a:t>④　ケアプラン原案に対する利用者及び家族の意見を把握（記録）</a:t>
            </a:r>
            <a:endParaRPr lang="ja-JP" altLang="ja-JP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ja-JP" sz="3200" b="1" dirty="0">
                <a:solidFill>
                  <a:srgbClr val="002060"/>
                </a:solidFill>
              </a:rPr>
              <a:t>⑤　ケアプランの具体的表記の推進（</a:t>
            </a:r>
            <a:r>
              <a:rPr lang="ja-JP" altLang="ja-JP" sz="3200" b="1" dirty="0">
                <a:solidFill>
                  <a:srgbClr val="FF0000"/>
                </a:solidFill>
              </a:rPr>
              <a:t>継続</a:t>
            </a:r>
            <a:r>
              <a:rPr lang="ja-JP" altLang="ja-JP" sz="3200" b="1" dirty="0">
                <a:solidFill>
                  <a:srgbClr val="002060"/>
                </a:solidFill>
              </a:rPr>
              <a:t>）</a:t>
            </a:r>
            <a:endParaRPr lang="ja-JP" altLang="ja-JP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ja-JP" dirty="0"/>
              <a:t>　</a:t>
            </a:r>
            <a:endParaRPr kumimoji="1" lang="ja-JP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71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031E8-2933-AEB4-2F73-F0F55D683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0DCFBC-158F-013D-D335-A22092FD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95" y="707924"/>
            <a:ext cx="10512651" cy="1598724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marL="0" lvl="0" indent="0" algn="l"/>
            <a:br>
              <a:rPr lang="en-US" altLang="ja-JP" sz="3100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ja-JP" altLang="en-US" sz="36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⑤　ケアプランは、利用者のものであるため、分かりやすく具</a:t>
            </a:r>
            <a:br>
              <a:rPr lang="en-US" altLang="ja-JP" sz="36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r>
              <a:rPr lang="ja-JP" altLang="en-US" sz="36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体的に作成します。　</a:t>
            </a:r>
            <a:br>
              <a:rPr lang="ja-JP" altLang="ja-JP" sz="49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b="1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3E2A08-11BF-8EB5-FE5A-4A8F94CA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31" y="2548521"/>
            <a:ext cx="11043591" cy="3706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共有事項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介護サービス計画は、利用者の生活を総合的かつ効果的に支援するために</a:t>
            </a:r>
            <a:r>
              <a:rPr lang="ja-JP" altLang="en-US" sz="2800" b="1" u="sng" dirty="0">
                <a:solidFill>
                  <a:srgbClr val="002060"/>
                </a:solidFill>
                <a:highlight>
                  <a:srgbClr val="FFFF99"/>
                </a:highlight>
              </a:rPr>
              <a:t>重要な計</a:t>
            </a:r>
            <a:endParaRPr lang="en-US" altLang="ja-JP" sz="2800" b="1" u="sng" dirty="0">
              <a:solidFill>
                <a:srgbClr val="002060"/>
              </a:solidFill>
              <a:highlight>
                <a:srgbClr val="FFFF99"/>
              </a:highlight>
            </a:endParaRPr>
          </a:p>
          <a:p>
            <a:pPr marL="0" indent="0">
              <a:buNone/>
            </a:pPr>
            <a:r>
              <a:rPr lang="ja-JP" altLang="en-US" sz="2800" b="1" u="sng" dirty="0">
                <a:solidFill>
                  <a:srgbClr val="002060"/>
                </a:solidFill>
                <a:highlight>
                  <a:srgbClr val="FFFF99"/>
                </a:highlight>
              </a:rPr>
              <a:t>画</a:t>
            </a:r>
            <a:r>
              <a:rPr lang="ja-JP" altLang="en-US" dirty="0">
                <a:solidFill>
                  <a:srgbClr val="002060"/>
                </a:solidFill>
              </a:rPr>
              <a:t>であり、利用者が地域の中で尊厳ある自立した生活を続けるための</a:t>
            </a:r>
            <a:r>
              <a:rPr lang="ja-JP" altLang="en-US" sz="2800" b="1" u="sng" dirty="0">
                <a:solidFill>
                  <a:srgbClr val="002060"/>
                </a:solidFill>
                <a:highlight>
                  <a:srgbClr val="FFFF99"/>
                </a:highlight>
              </a:rPr>
              <a:t>利用者本人の計</a:t>
            </a:r>
            <a:endParaRPr lang="en-US" altLang="ja-JP" sz="2800" b="1" u="sng" dirty="0">
              <a:solidFill>
                <a:srgbClr val="002060"/>
              </a:solidFill>
              <a:highlight>
                <a:srgbClr val="FFFF99"/>
              </a:highlight>
            </a:endParaRPr>
          </a:p>
          <a:p>
            <a:pPr marL="0" indent="0">
              <a:buNone/>
            </a:pPr>
            <a:r>
              <a:rPr lang="ja-JP" altLang="en-US" sz="2800" b="1" u="sng" dirty="0">
                <a:solidFill>
                  <a:srgbClr val="002060"/>
                </a:solidFill>
                <a:highlight>
                  <a:srgbClr val="FFFF99"/>
                </a:highlight>
              </a:rPr>
              <a:t>画である</a:t>
            </a:r>
            <a:r>
              <a:rPr lang="ja-JP" altLang="en-US" dirty="0">
                <a:solidFill>
                  <a:srgbClr val="002060"/>
                </a:solidFill>
              </a:rPr>
              <a:t>ことを踏まえ、</a:t>
            </a:r>
            <a:r>
              <a:rPr lang="ja-JP" altLang="en-US" sz="2600" b="1" u="sng" dirty="0">
                <a:solidFill>
                  <a:srgbClr val="002060"/>
                </a:solidFill>
                <a:highlight>
                  <a:srgbClr val="FFFF99"/>
                </a:highlight>
              </a:rPr>
              <a:t>わかりやすく記載</a:t>
            </a:r>
            <a:r>
              <a:rPr lang="ja-JP" altLang="en-US" dirty="0">
                <a:solidFill>
                  <a:srgbClr val="002060"/>
                </a:solidFill>
              </a:rPr>
              <a:t>するものとする。（記載要領前文より抜粋）</a:t>
            </a:r>
          </a:p>
          <a:p>
            <a:pPr marL="0" indent="0">
              <a:buNone/>
            </a:pP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介護保険最新情報９５８「介護サービス計画書の様式及び課題分析標準項目の提示について」の　一部改正について（令和３年３月３１日）</a:t>
            </a:r>
          </a:p>
          <a:p>
            <a:pPr marL="0" indent="0">
              <a:buNone/>
            </a:pPr>
            <a:endParaRPr lang="en-US" altLang="ja-JP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74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D1FD83-47C7-141B-5CE1-287A26E7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79" y="665267"/>
            <a:ext cx="10512862" cy="1777065"/>
          </a:xfrm>
        </p:spPr>
        <p:txBody>
          <a:bodyPr>
            <a:noAutofit/>
          </a:bodyPr>
          <a:lstStyle/>
          <a:p>
            <a:br>
              <a:rPr lang="en-US" altLang="ja-JP" sz="32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r>
              <a:rPr lang="ja-JP" altLang="en-US" b="1" kern="100" dirty="0">
                <a:solidFill>
                  <a:srgbClr val="FF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令和８年度　　</a:t>
            </a:r>
            <a:br>
              <a:rPr lang="en-US" altLang="ja-JP" sz="3600" b="1" kern="100" dirty="0">
                <a:solidFill>
                  <a:srgbClr val="FF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r>
              <a:rPr lang="ja-JP" altLang="en-US" sz="4000" b="1" kern="100">
                <a:solidFill>
                  <a:srgbClr val="00206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鎌倉</a:t>
            </a:r>
            <a:r>
              <a:rPr lang="ja-JP" altLang="en-US" sz="4000" b="1" kern="10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市</a:t>
            </a:r>
            <a:r>
              <a:rPr lang="ja-JP" altLang="en-US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ケアプランの基本的考え方と書き方</a:t>
            </a:r>
            <a:br>
              <a:rPr lang="ja-JP" altLang="ja-JP" sz="48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b="1" dirty="0">
              <a:solidFill>
                <a:srgbClr val="00206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7BD3D7-7233-1526-6DCC-8A8BB99F5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26" y="2556932"/>
            <a:ext cx="10978275" cy="363580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002060"/>
                </a:solidFill>
              </a:rPr>
              <a:t>１．皆さんからの意見をもとに現在修正中。</a:t>
            </a:r>
            <a:endParaRPr kumimoji="1"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２．令和８年４月頃を目処に「令和８年度版」を頒布。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　　厚労省から「ケアプランの書き方等の通知はない」ため大幅変更なし。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2060"/>
                </a:solidFill>
              </a:rPr>
              <a:t>３．</a:t>
            </a:r>
            <a:r>
              <a:rPr kumimoji="1" lang="ja-JP" altLang="en-US" dirty="0">
                <a:solidFill>
                  <a:srgbClr val="002060"/>
                </a:solidFill>
                <a:highlight>
                  <a:srgbClr val="FFFF99"/>
                </a:highlight>
              </a:rPr>
              <a:t>追加項目は、短期入所生活介護（主な理由：レスパイト）を活用した場合の考</a:t>
            </a:r>
            <a:endParaRPr kumimoji="1" lang="en-US" altLang="ja-JP" dirty="0">
              <a:solidFill>
                <a:srgbClr val="002060"/>
              </a:solidFill>
              <a:highlight>
                <a:srgbClr val="FFFF99"/>
              </a:highlight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　　　</a:t>
            </a:r>
            <a:r>
              <a:rPr kumimoji="1" lang="ja-JP" altLang="en-US" dirty="0">
                <a:solidFill>
                  <a:srgbClr val="002060"/>
                </a:solidFill>
                <a:highlight>
                  <a:srgbClr val="FFFF99"/>
                </a:highlight>
              </a:rPr>
              <a:t>え方や書き方。</a:t>
            </a:r>
            <a:endParaRPr kumimoji="1" lang="en-US" altLang="ja-JP" dirty="0">
              <a:solidFill>
                <a:srgbClr val="002060"/>
              </a:solidFill>
              <a:highlight>
                <a:srgbClr val="FFFF99"/>
              </a:highlight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４．</a:t>
            </a:r>
            <a:r>
              <a:rPr kumimoji="1" lang="ja-JP" altLang="en-US" dirty="0">
                <a:solidFill>
                  <a:srgbClr val="002060"/>
                </a:solidFill>
              </a:rPr>
              <a:t>介護予防や施設においても参考にしてください。</a:t>
            </a:r>
            <a:endParaRPr kumimoji="1"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D1FD83-47C7-141B-5CE1-287A26E7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9" y="784614"/>
            <a:ext cx="10189811" cy="1501385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marL="0" lvl="0" indent="0" algn="l"/>
            <a:br>
              <a:rPr lang="en-US" altLang="ja-JP" sz="3100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</a:br>
            <a:r>
              <a:rPr lang="ja-JP" altLang="en-US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①　サービスにおける加算及び</a:t>
            </a:r>
            <a:r>
              <a:rPr kumimoji="1" lang="ja-JP" altLang="ja-JP" sz="4000" b="1" i="0" u="none" strike="noStrike" kern="1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居宅療養管理指導</a:t>
            </a:r>
            <a:r>
              <a:rPr lang="ja-JP" altLang="en-US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</a:t>
            </a:r>
            <a:br>
              <a:rPr lang="en-US" altLang="ja-JP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r>
              <a:rPr lang="ja-JP" altLang="en-US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ja-JP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ついての必要性等の分析</a:t>
            </a:r>
            <a:r>
              <a:rPr lang="en-US" altLang="ja-JP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altLang="en-US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を強化</a:t>
            </a:r>
            <a:r>
              <a:rPr lang="en-US" altLang="ja-JP" sz="4000" b="1" kern="100" dirty="0">
                <a:solidFill>
                  <a:srgbClr val="00206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 </a:t>
            </a:r>
            <a:br>
              <a:rPr lang="ja-JP" altLang="ja-JP" kern="100" dirty="0">
                <a:solidFill>
                  <a:srgbClr val="00206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7BD3D7-7233-1526-6DCC-8A8BB99F5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10" y="2556931"/>
            <a:ext cx="10475841" cy="3756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共有事項＠加算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１．サービス活用時の</a:t>
            </a:r>
            <a:r>
              <a:rPr kumimoji="1" lang="ja-JP" altLang="en-US" dirty="0">
                <a:solidFill>
                  <a:srgbClr val="002060"/>
                </a:solidFill>
              </a:rPr>
              <a:t>加算は、利用者ニーズ（解決すべき課題）が前提</a:t>
            </a:r>
            <a:endParaRPr kumimoji="1"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２．ケアプランにも加算が分かるよう、ニーズやサービス内容を記載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</a:rPr>
              <a:t>３．個別サービス計画書の連動性と整合性を確認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lvl="0" indent="0">
              <a:buClr>
                <a:srgbClr val="AB946B"/>
              </a:buClr>
              <a:buNone/>
              <a:defRPr/>
            </a:pPr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共有事項＠居宅療養管理指導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</a:p>
          <a:p>
            <a:pPr marL="0" lvl="0" indent="0">
              <a:buClr>
                <a:srgbClr val="AB946B"/>
              </a:buClr>
              <a:buNone/>
              <a:defRPr/>
            </a:pPr>
            <a:r>
              <a:rPr lang="ja-JP" altLang="en-US" dirty="0">
                <a:solidFill>
                  <a:srgbClr val="002060"/>
                </a:solidFill>
              </a:rPr>
              <a:t>１．サービス活用は、利用者ニーズが前提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lvl="0" indent="0">
              <a:buClr>
                <a:srgbClr val="AB946B"/>
              </a:buClr>
              <a:buNone/>
              <a:defRPr/>
            </a:pPr>
            <a:r>
              <a:rPr lang="ja-JP" altLang="en-US" dirty="0">
                <a:solidFill>
                  <a:srgbClr val="002060"/>
                </a:solidFill>
              </a:rPr>
              <a:t>２．ケアプランが作成されている場合には、計画に位置付ける</a:t>
            </a:r>
            <a:endParaRPr lang="en-US" altLang="ja-JP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8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2794D-B46A-AF13-4F32-8749E1439B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r>
              <a:rPr kumimoji="1" lang="ja-JP" altLang="en-US" sz="6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例えば・・入浴介助加算（</a:t>
            </a:r>
            <a:r>
              <a:rPr kumimoji="1" lang="en-US" altLang="ja-JP" sz="6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Ⅰ</a:t>
            </a:r>
            <a:r>
              <a:rPr kumimoji="1" lang="ja-JP" altLang="en-US" sz="60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7A24CCD8-D1ED-FF8A-B4E6-85107C7BF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3" y="1600200"/>
            <a:ext cx="10786730" cy="4983162"/>
          </a:xfr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4D63F7F-3890-184C-747A-96EF6CC895EE}"/>
              </a:ext>
            </a:extLst>
          </p:cNvPr>
          <p:cNvSpPr/>
          <p:nvPr/>
        </p:nvSpPr>
        <p:spPr>
          <a:xfrm>
            <a:off x="5309419" y="5486401"/>
            <a:ext cx="2867087" cy="3657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59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009F03-7583-286C-4254-D7DEFED9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1" y="274638"/>
            <a:ext cx="11871252" cy="1143000"/>
          </a:xfrm>
          <a:solidFill>
            <a:srgbClr val="FFFFCC"/>
          </a:solidFill>
        </p:spPr>
        <p:txBody>
          <a:bodyPr/>
          <a:lstStyle/>
          <a:p>
            <a:pPr algn="l"/>
            <a:r>
              <a:rPr kumimoji="1" lang="ja-JP" altLang="en-US" sz="3600" dirty="0">
                <a:solidFill>
                  <a:srgbClr val="FF0000"/>
                </a:solidFill>
              </a:rPr>
              <a:t>ニーズ</a:t>
            </a:r>
            <a:br>
              <a:rPr kumimoji="1" lang="en-US" altLang="ja-JP" sz="3600" dirty="0"/>
            </a:br>
            <a:r>
              <a:rPr kumimoji="1" lang="ja-JP" altLang="en-US" sz="2400" dirty="0"/>
              <a:t>浴室環境から自宅での入浴が難しく、衛生的な心配がある</a:t>
            </a:r>
            <a:endParaRPr kumimoji="1" lang="ja-JP" altLang="en-US" sz="3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AD24C8-098E-1209-F2C7-29CC470C6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63" y="4928191"/>
            <a:ext cx="11064950" cy="1858925"/>
          </a:xfrm>
          <a:solidFill>
            <a:srgbClr val="FFFFCC"/>
          </a:solidFill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rgbClr val="FF0000"/>
                </a:solidFill>
              </a:rPr>
              <a:t>サービス内容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①　体の前部を洗います　　（セルフケア）　本人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　体の後部を洗います　　（通所介護）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A3D0961-D8A2-A93B-EFCD-79680D0D41E2}"/>
              </a:ext>
            </a:extLst>
          </p:cNvPr>
          <p:cNvSpPr txBox="1">
            <a:spLocks/>
          </p:cNvSpPr>
          <p:nvPr/>
        </p:nvSpPr>
        <p:spPr bwMode="auto">
          <a:xfrm>
            <a:off x="111640" y="1676364"/>
            <a:ext cx="11717079" cy="1143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長期目標</a:t>
            </a:r>
            <a:b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衛生的に暮らせること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85C68C7E-2248-4014-E25D-D100232E20E6}"/>
              </a:ext>
            </a:extLst>
          </p:cNvPr>
          <p:cNvSpPr txBox="1">
            <a:spLocks/>
          </p:cNvSpPr>
          <p:nvPr/>
        </p:nvSpPr>
        <p:spPr bwMode="auto">
          <a:xfrm>
            <a:off x="173663" y="3014294"/>
            <a:ext cx="11717079" cy="163213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短期目標</a:t>
            </a:r>
            <a:b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①　全身の洗身ができること</a:t>
            </a:r>
            <a:endParaRPr kumimoji="1" lang="en-US" altLang="ja-JP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②　濡れタオルで前部（顔・手・腕等）をふけること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7617CCD7-5088-1B07-9FF4-DC3F2EB46C65}"/>
              </a:ext>
            </a:extLst>
          </p:cNvPr>
          <p:cNvSpPr/>
          <p:nvPr/>
        </p:nvSpPr>
        <p:spPr>
          <a:xfrm>
            <a:off x="8181752" y="163068"/>
            <a:ext cx="2844211" cy="397831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0A52FAF-A1E1-B333-6DB8-DEB615927268}"/>
              </a:ext>
            </a:extLst>
          </p:cNvPr>
          <p:cNvSpPr/>
          <p:nvPr/>
        </p:nvSpPr>
        <p:spPr>
          <a:xfrm>
            <a:off x="6980274" y="4210493"/>
            <a:ext cx="5108945" cy="257839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ＭＳ Ｐゴシック"/>
                <a:cs typeface="+mn-cs"/>
              </a:rPr>
              <a:t>通所介護計画書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①　着替えについては、声掛け支援します。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②　脱衣場から浴室内の移動は、右膝に不安が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　あるため、真横につきます。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③　洗身は、前部はご自分で洗っていただき、洗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　髪と後部は支援します。</a:t>
            </a:r>
          </a:p>
        </p:txBody>
      </p:sp>
    </p:spTree>
    <p:extLst>
      <p:ext uri="{BB962C8B-B14F-4D97-AF65-F5344CB8AC3E}">
        <p14:creationId xmlns:p14="http://schemas.microsoft.com/office/powerpoint/2010/main" val="276796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C1761-A274-FD50-6ED6-CA3B75A07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B222327-6EDC-33C2-829E-F0B5FA68D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9" y="1617516"/>
            <a:ext cx="11933643" cy="490322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046BA770-BA20-1789-6756-FDD71B41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64" y="188641"/>
            <a:ext cx="11749749" cy="1300035"/>
          </a:xfrm>
          <a:solidFill>
            <a:srgbClr val="FFCCFF"/>
          </a:solidFill>
        </p:spPr>
        <p:txBody>
          <a:bodyPr/>
          <a:lstStyle/>
          <a:p>
            <a:r>
              <a:rPr lang="ja-JP" altLang="en-US" sz="6598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口腔機能向上加算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6562192-7020-74A3-2145-158E5B9DD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44" y="3238745"/>
            <a:ext cx="2357843" cy="35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0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7B343355-214E-430F-9040-D10D43352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20" y="398029"/>
            <a:ext cx="11896593" cy="5829654"/>
          </a:xfr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30C913B-FF36-322B-E511-B700CA46C5CD}"/>
              </a:ext>
            </a:extLst>
          </p:cNvPr>
          <p:cNvSpPr/>
          <p:nvPr/>
        </p:nvSpPr>
        <p:spPr>
          <a:xfrm>
            <a:off x="490330" y="4167809"/>
            <a:ext cx="11589027" cy="2232991"/>
          </a:xfrm>
          <a:prstGeom prst="rect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5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A3C9FD-3E9F-034D-D742-8957E53C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3" y="132736"/>
            <a:ext cx="11686621" cy="1011740"/>
          </a:xfrm>
          <a:solidFill>
            <a:srgbClr val="FFFF99"/>
          </a:solidFill>
        </p:spPr>
        <p:txBody>
          <a:bodyPr/>
          <a:lstStyle/>
          <a:p>
            <a:r>
              <a:rPr kumimoji="1" lang="ja-JP" altLang="en-US" sz="5400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加算算定における留意点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0191CD-89F7-688C-9829-533A0422C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409946"/>
            <a:ext cx="11686622" cy="531531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➀　加算算定は、利用者ニーズ（解決すべき課題）に基づく</a:t>
            </a:r>
            <a:endParaRPr kumimoji="1"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➁　加算算定の検討に際しては、「算定要件」を確認・遵守</a:t>
            </a:r>
            <a:endParaRPr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➂　加算算定時には、ケアプランへの位置付けの必要性を確認</a:t>
            </a:r>
            <a:endParaRPr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（特にニーズ・目標・サービス内容等の第２表）</a:t>
            </a:r>
            <a:endParaRPr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➃　加算算定時には、ケアプランと個別サービス計画書の整合性</a:t>
            </a:r>
            <a:endParaRPr lang="en-US" altLang="ja-JP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及び連動性の確認。　</a:t>
            </a:r>
            <a:endParaRPr kumimoji="1" lang="ja-JP" altLang="en-US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27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24FC88-0234-6785-8B6C-57ECF4305B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3940" y="695383"/>
            <a:ext cx="10447157" cy="1626208"/>
          </a:xfrm>
        </p:spPr>
        <p:txBody>
          <a:bodyPr anchor="t">
            <a:noAutofit/>
          </a:bodyPr>
          <a:lstStyle/>
          <a:p>
            <a:pPr marL="0" indent="0" algn="l"/>
            <a:r>
              <a:rPr kumimoji="1" lang="en-US" altLang="ja-JP" sz="2800" dirty="0">
                <a:solidFill>
                  <a:srgbClr val="FF0000"/>
                </a:solidFill>
              </a:rPr>
              <a:t>【</a:t>
            </a:r>
            <a:r>
              <a:rPr kumimoji="1" lang="ja-JP" altLang="en-US" sz="2800" dirty="0">
                <a:solidFill>
                  <a:srgbClr val="FF0000"/>
                </a:solidFill>
              </a:rPr>
              <a:t>共有事項＠居宅療養管理指導</a:t>
            </a:r>
            <a:r>
              <a:rPr kumimoji="1" lang="en-US" altLang="ja-JP" sz="2800" dirty="0">
                <a:solidFill>
                  <a:srgbClr val="FF0000"/>
                </a:solidFill>
              </a:rPr>
              <a:t>】</a:t>
            </a:r>
            <a:br>
              <a:rPr kumimoji="1" lang="en-US" altLang="ja-JP" sz="2800" dirty="0">
                <a:solidFill>
                  <a:srgbClr val="FF0000"/>
                </a:solidFill>
              </a:rPr>
            </a:br>
            <a:r>
              <a:rPr lang="ja-JP" altLang="en-US" sz="3200" b="1" dirty="0">
                <a:solidFill>
                  <a:srgbClr val="002060"/>
                </a:solidFill>
              </a:rPr>
              <a:t>１．サービス活用は、利用者ニーズが前提</a:t>
            </a:r>
            <a:br>
              <a:rPr lang="en-US" altLang="ja-JP" sz="3200" b="1" dirty="0">
                <a:solidFill>
                  <a:srgbClr val="002060"/>
                </a:solidFill>
              </a:rPr>
            </a:br>
            <a:r>
              <a:rPr lang="ja-JP" altLang="en-US" sz="3200" b="1" dirty="0">
                <a:solidFill>
                  <a:srgbClr val="002060"/>
                </a:solidFill>
              </a:rPr>
              <a:t>　　（心身の状況等の把握）</a:t>
            </a:r>
            <a:br>
              <a:rPr lang="en-US" altLang="ja-JP" sz="3200" b="1" dirty="0">
                <a:solidFill>
                  <a:srgbClr val="002060"/>
                </a:solidFill>
              </a:rPr>
            </a:br>
            <a:endParaRPr kumimoji="1" lang="ja-JP" alt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6848AE7-D5C7-16E5-B4EE-81BEAB571775}"/>
              </a:ext>
            </a:extLst>
          </p:cNvPr>
          <p:cNvSpPr txBox="1">
            <a:spLocks/>
          </p:cNvSpPr>
          <p:nvPr/>
        </p:nvSpPr>
        <p:spPr>
          <a:xfrm>
            <a:off x="1295402" y="2777066"/>
            <a:ext cx="9601196" cy="199706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7007292-AD9A-7828-FCE0-87B4C1BFD70F}"/>
              </a:ext>
            </a:extLst>
          </p:cNvPr>
          <p:cNvSpPr txBox="1">
            <a:spLocks/>
          </p:cNvSpPr>
          <p:nvPr/>
        </p:nvSpPr>
        <p:spPr>
          <a:xfrm>
            <a:off x="881547" y="2321591"/>
            <a:ext cx="10447157" cy="39697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居宅療養管理指導の対象者は、在宅の利用者であって、</a:t>
            </a:r>
            <a:r>
              <a:rPr kumimoji="1" lang="ja-JP" altLang="en-US" sz="2600" b="0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通院が困難な者</a:t>
            </a: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に対して、</a:t>
            </a:r>
            <a:r>
              <a:rPr kumimoji="1" lang="ja-JP" altLang="en-US" sz="2600" b="0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定期的に訪問して指導等</a:t>
            </a: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を行った場合の評価であり、継続的な指導等の必要のない者や通院が可能な者に対して、安易に算定してはならない。</a:t>
            </a:r>
            <a:endParaRPr kumimoji="1" lang="en-US" altLang="ja-JP" sz="26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（老企第</a:t>
            </a:r>
            <a:r>
              <a:rPr kumimoji="1" lang="en-US" altLang="ja-JP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36</a:t>
            </a:r>
            <a:r>
              <a:rPr kumimoji="1" lang="ja-JP" altLang="en-US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号　第２の６（１））</a:t>
            </a:r>
            <a:endParaRPr kumimoji="1" lang="en-US" altLang="ja-JP" sz="20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6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 「指定居宅療養管理指導管理事業者は、指定居宅療養管理指導の提供に当たっては、利用者に係る</a:t>
            </a: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居宅介護支援事業者が開催するサービス担当者会議等通じて、</a:t>
            </a:r>
            <a:r>
              <a:rPr kumimoji="1" lang="ja-JP" altLang="en-US" sz="26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利用者の心身の状況、病歴、服薬歴、その置かれている環境、他の保健医療サービスの利用状況等の把握に努めなければならない。」 </a:t>
            </a:r>
            <a:endParaRPr kumimoji="1" lang="en-US" altLang="ja-JP" sz="26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j-cs"/>
              </a:rPr>
              <a:t>（居宅療養管理指導　運営基準第１３条）</a:t>
            </a:r>
            <a:endParaRPr kumimoji="1" lang="ja-JP" altLang="en-US" sz="2600" b="0" i="0" u="none" strike="noStrike" kern="1200" cap="none" spc="0" normalizeH="0" baseline="0" noProof="0" dirty="0">
              <a:ln w="3175" cmpd="sng"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2170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80301_TF78524312" id="{7F6C970D-042A-4484-A32A-ADB0F10D88ED}" vid="{9F99B207-DEFA-4441-BABE-6151A8B2F2B3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78_TF33552983" id="{08F16B58-B777-4D07-A7DF-37B057018064}" vid="{619C5331-1F10-4CE6-9BE2-3913CD64601E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6F0FA-5858-4AD1-8F89-D32310719A51}">
  <ds:schemaRefs>
    <ds:schemaRef ds:uri="http://www.w3.org/XML/1998/namespace"/>
    <ds:schemaRef ds:uri="http://schemas.microsoft.com/office/2006/documentManagement/types"/>
    <ds:schemaRef ds:uri="http://purl.org/dc/elements/1.1/"/>
    <ds:schemaRef ds:uri="71af3243-3dd4-4a8d-8c0d-dd76da1f02a5"/>
    <ds:schemaRef ds:uri="http://purl.org/dc/dcmitype/"/>
    <ds:schemaRef ds:uri="16c05727-aa75-4e4a-9b5f-8a80a1165891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レクリエーションのデザイン</Template>
  <TotalTime>439</TotalTime>
  <Words>1650</Words>
  <Application>Microsoft Office PowerPoint</Application>
  <PresentationFormat>ワイド画面</PresentationFormat>
  <Paragraphs>131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21</vt:i4>
      </vt:variant>
    </vt:vector>
  </HeadingPairs>
  <TitlesOfParts>
    <vt:vector size="33" baseType="lpstr">
      <vt:lpstr>BIZ UDPゴシック</vt:lpstr>
      <vt:lpstr>Meiryo UI</vt:lpstr>
      <vt:lpstr>UD デジタル 教科書体 NK-B</vt:lpstr>
      <vt:lpstr>UD デジタル 教科書体 NK-R</vt:lpstr>
      <vt:lpstr>游明朝</vt:lpstr>
      <vt:lpstr>Arial</vt:lpstr>
      <vt:lpstr>Franklin Gothic Book</vt:lpstr>
      <vt:lpstr>Garamond</vt:lpstr>
      <vt:lpstr>Wingdings 2</vt:lpstr>
      <vt:lpstr>オーガニック</vt:lpstr>
      <vt:lpstr>標準デザイン</vt:lpstr>
      <vt:lpstr>DividendVTI</vt:lpstr>
      <vt:lpstr>鎌倉市ケアプラン点検事業  ケアプラン点検事業の結果から見えたこと</vt:lpstr>
      <vt:lpstr>令和８年度の目標</vt:lpstr>
      <vt:lpstr> ①　サービスにおける加算及び居宅療養管理指導　　　 　　　ついての必要性等の分析 を強化   </vt:lpstr>
      <vt:lpstr>例えば・・入浴介助加算（Ⅰ）</vt:lpstr>
      <vt:lpstr>ニーズ 浴室環境から自宅での入浴が難しく、衛生的な心配がある</vt:lpstr>
      <vt:lpstr>口腔機能向上加算</vt:lpstr>
      <vt:lpstr>PowerPoint プレゼンテーション</vt:lpstr>
      <vt:lpstr>加算算定における留意点</vt:lpstr>
      <vt:lpstr>【共有事項＠居宅療養管理指導】 １．サービス活用は、利用者ニーズが前提 　　（心身の状況等の把握） </vt:lpstr>
      <vt:lpstr>【共有事項＠居宅療養管理指導】  ２．ケアプランが作成されている場合は、計画に位置付ける 　　  （居宅サービス計画に沿ったサービスの提供） </vt:lpstr>
      <vt:lpstr>【共有事項＠居宅療養管理指導】  ３．居宅療養管理指導のサービス内容 　　   </vt:lpstr>
      <vt:lpstr> ②　適正なサービス担当者会議の開催及びモニタリン 　　　グの実施 </vt:lpstr>
      <vt:lpstr> ③　疾患や服薬についての詳細把握（記録）の強化 </vt:lpstr>
      <vt:lpstr>令和６年度 （適切なケアマネジメント手法の推進等）</vt:lpstr>
      <vt:lpstr>PowerPoint プレゼンテーション</vt:lpstr>
      <vt:lpstr>基本ケア</vt:lpstr>
      <vt:lpstr>脳血管疾患</vt:lpstr>
      <vt:lpstr>心疾患</vt:lpstr>
      <vt:lpstr> ④　ケアプラン原案に対する利用者及び家族の意見を把握 　　（記録） 　　 </vt:lpstr>
      <vt:lpstr> ⑤　ケアプランは、利用者のものであるため、分かりやすく具 　　　体的に作成します。　 </vt:lpstr>
      <vt:lpstr> 令和８年度　　 鎌倉市ケアプランの基本的考え方と書き方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令和４年度小田原市 ケアプラン点検事業から見えたこと</dc:title>
  <dc:creator>合同会社介護の未来</dc:creator>
  <cp:lastModifiedBy>MSPC209</cp:lastModifiedBy>
  <cp:revision>38</cp:revision>
  <dcterms:created xsi:type="dcterms:W3CDTF">2023-02-19T04:33:37Z</dcterms:created>
  <dcterms:modified xsi:type="dcterms:W3CDTF">2026-03-13T05:14:19Z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