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1" r:id="rId2"/>
    <p:sldId id="260" r:id="rId3"/>
    <p:sldId id="262" r:id="rId4"/>
    <p:sldId id="263" r:id="rId5"/>
    <p:sldId id="264" r:id="rId6"/>
    <p:sldId id="265" r:id="rId7"/>
    <p:sldId id="267" r:id="rId8"/>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a:srgbClr val="385723"/>
    <a:srgbClr val="A9D18E"/>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淡色スタイル 1 - アクセント 6">
    <a:wholeTbl>
      <a:tcTxStyle>
        <a:fontRef idx="minor">
          <a:srgbClr val="00000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p:restoredTop sz="94660"/>
  </p:normalViewPr>
  <p:slideViewPr>
    <p:cSldViewPr>
      <p:cViewPr varScale="1">
        <p:scale>
          <a:sx n="97" d="100"/>
          <a:sy n="97" d="100"/>
        </p:scale>
        <p:origin x="260" y="60"/>
      </p:cViewPr>
      <p:guideLst>
        <p:guide orient="horz" pos="1620"/>
        <p:guide pos="2880"/>
      </p:guideLst>
    </p:cSldViewPr>
  </p:slideViewPr>
  <p:notesTextViewPr>
    <p:cViewPr>
      <p:scale>
        <a:sx n="1" d="1"/>
        <a:sy n="1" d="1"/>
      </p:scale>
      <p:origin x="0" y="0"/>
    </p:cViewPr>
  </p:notesTextViewPr>
  <p:notesViewPr>
    <p:cSldViewPr>
      <p:cViewPr varScale="1">
        <p:scale>
          <a:sx n="55" d="100"/>
          <a:sy n="55" d="100"/>
        </p:scale>
        <p:origin x="2412" y="5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2021/1/28</a:t>
            </a:fld>
            <a:endParaRPr kumimoji="1" lang="ja-JP" altLang="en-US"/>
          </a:p>
        </p:txBody>
      </p:sp>
      <p:sp>
        <p:nvSpPr>
          <p:cNvPr id="1109"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2021/1/28</a:t>
            </a:fld>
            <a:endParaRPr kumimoji="1" lang="ja-JP" altLang="en-US"/>
          </a:p>
        </p:txBody>
      </p:sp>
      <p:sp>
        <p:nvSpPr>
          <p:cNvPr id="1102"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 name="四角形 79"/>
          <p:cNvSpPr>
            <a:spLocks noGrp="1" noRot="1" noChangeAspect="1"/>
          </p:cNvSpPr>
          <p:nvPr>
            <p:ph type="sldImg" idx="2"/>
          </p:nvPr>
        </p:nvSpPr>
        <p:spPr>
          <a:prstGeom prst="rect">
            <a:avLst/>
          </a:prstGeom>
        </p:spPr>
        <p:txBody>
          <a:bodyPr/>
          <a:lstStyle/>
          <a:p>
            <a:endParaRPr kumimoji="1" lang="ja-JP" altLang="en-US"/>
          </a:p>
        </p:txBody>
      </p:sp>
      <p:sp>
        <p:nvSpPr>
          <p:cNvPr id="1119"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a:t>
            </a:fld>
            <a:endParaRPr kumimoji="1" lang="ja-JP" altLang="en-US"/>
          </a:p>
        </p:txBody>
      </p:sp>
      <p:sp>
        <p:nvSpPr>
          <p:cNvPr id="3" name="ノート プレースホルダー 2">
            <a:extLst>
              <a:ext uri="{FF2B5EF4-FFF2-40B4-BE49-F238E27FC236}">
                <a16:creationId xmlns:a16="http://schemas.microsoft.com/office/drawing/2014/main" id="{0FEE0C0F-E817-4996-998D-9EC39E66445F}"/>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078728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 name="四角形 79"/>
          <p:cNvSpPr>
            <a:spLocks noGrp="1" noRot="1" noChangeAspect="1"/>
          </p:cNvSpPr>
          <p:nvPr>
            <p:ph type="sldImg" idx="2"/>
          </p:nvPr>
        </p:nvSpPr>
        <p:spPr>
          <a:prstGeom prst="rect">
            <a:avLst/>
          </a:prstGeom>
        </p:spPr>
        <p:txBody>
          <a:bodyPr/>
          <a:lstStyle/>
          <a:p>
            <a:endParaRPr kumimoji="1" lang="ja-JP" altLang="en-US"/>
          </a:p>
        </p:txBody>
      </p:sp>
      <p:sp>
        <p:nvSpPr>
          <p:cNvPr id="1127"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2</a:t>
            </a:fld>
            <a:endParaRPr kumimoji="1" lang="ja-JP" altLang="en-US"/>
          </a:p>
        </p:txBody>
      </p:sp>
      <p:sp>
        <p:nvSpPr>
          <p:cNvPr id="3" name="ノート プレースホルダー 2">
            <a:extLst>
              <a:ext uri="{FF2B5EF4-FFF2-40B4-BE49-F238E27FC236}">
                <a16:creationId xmlns:a16="http://schemas.microsoft.com/office/drawing/2014/main" id="{73396F0C-1B69-4E81-88B4-F4754C04B781}"/>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419995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四角形 79"/>
          <p:cNvSpPr>
            <a:spLocks noGrp="1" noRot="1" noChangeAspect="1"/>
          </p:cNvSpPr>
          <p:nvPr>
            <p:ph type="sldImg" idx="2"/>
          </p:nvPr>
        </p:nvSpPr>
        <p:spPr>
          <a:prstGeom prst="rect">
            <a:avLst/>
          </a:prstGeom>
        </p:spPr>
        <p:txBody>
          <a:bodyPr/>
          <a:lstStyle/>
          <a:p>
            <a:endParaRPr kumimoji="1" lang="ja-JP" altLang="en-US"/>
          </a:p>
        </p:txBody>
      </p:sp>
      <p:sp>
        <p:nvSpPr>
          <p:cNvPr id="1135"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3</a:t>
            </a:fld>
            <a:endParaRPr kumimoji="1" lang="ja-JP" altLang="en-US"/>
          </a:p>
        </p:txBody>
      </p:sp>
      <p:sp>
        <p:nvSpPr>
          <p:cNvPr id="3" name="ノート プレースホルダー 2">
            <a:extLst>
              <a:ext uri="{FF2B5EF4-FFF2-40B4-BE49-F238E27FC236}">
                <a16:creationId xmlns:a16="http://schemas.microsoft.com/office/drawing/2014/main" id="{98119341-223F-40F7-A0AE-6E2EE84D1866}"/>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122180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四角形 79"/>
          <p:cNvSpPr>
            <a:spLocks noGrp="1" noRot="1" noChangeAspect="1"/>
          </p:cNvSpPr>
          <p:nvPr>
            <p:ph type="sldImg" idx="2"/>
          </p:nvPr>
        </p:nvSpPr>
        <p:spPr>
          <a:prstGeom prst="rect">
            <a:avLst/>
          </a:prstGeom>
        </p:spPr>
        <p:txBody>
          <a:bodyPr/>
          <a:lstStyle/>
          <a:p>
            <a:endParaRPr kumimoji="1" lang="ja-JP" altLang="en-US"/>
          </a:p>
        </p:txBody>
      </p:sp>
      <p:sp>
        <p:nvSpPr>
          <p:cNvPr id="1144"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4</a:t>
            </a:fld>
            <a:endParaRPr kumimoji="1" lang="ja-JP" altLang="en-US"/>
          </a:p>
        </p:txBody>
      </p:sp>
      <p:sp>
        <p:nvSpPr>
          <p:cNvPr id="3" name="ノート プレースホルダー 2">
            <a:extLst>
              <a:ext uri="{FF2B5EF4-FFF2-40B4-BE49-F238E27FC236}">
                <a16:creationId xmlns:a16="http://schemas.microsoft.com/office/drawing/2014/main" id="{3640F489-58E9-49BF-AC5F-B9A667647B7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41886361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0" name="四角形 79"/>
          <p:cNvSpPr>
            <a:spLocks noGrp="1" noRot="1" noChangeAspect="1"/>
          </p:cNvSpPr>
          <p:nvPr>
            <p:ph type="sldImg" idx="2"/>
          </p:nvPr>
        </p:nvSpPr>
        <p:spPr>
          <a:prstGeom prst="rect">
            <a:avLst/>
          </a:prstGeom>
        </p:spPr>
        <p:txBody>
          <a:bodyPr/>
          <a:lstStyle/>
          <a:p>
            <a:endParaRPr kumimoji="1" lang="ja-JP" altLang="en-US"/>
          </a:p>
        </p:txBody>
      </p:sp>
      <p:sp>
        <p:nvSpPr>
          <p:cNvPr id="1152"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
        <p:nvSpPr>
          <p:cNvPr id="3" name="ノート プレースホルダー 2">
            <a:extLst>
              <a:ext uri="{FF2B5EF4-FFF2-40B4-BE49-F238E27FC236}">
                <a16:creationId xmlns:a16="http://schemas.microsoft.com/office/drawing/2014/main" id="{177B12FF-79F9-4024-8FF4-26EE7104DF57}"/>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9636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 name="四角形 79"/>
          <p:cNvSpPr>
            <a:spLocks noGrp="1" noRot="1" noChangeAspect="1"/>
          </p:cNvSpPr>
          <p:nvPr>
            <p:ph type="sldImg" idx="2"/>
          </p:nvPr>
        </p:nvSpPr>
        <p:spPr>
          <a:prstGeom prst="rect">
            <a:avLst/>
          </a:prstGeom>
        </p:spPr>
        <p:txBody>
          <a:bodyPr/>
          <a:lstStyle/>
          <a:p>
            <a:endParaRPr kumimoji="1" lang="ja-JP" altLang="en-US"/>
          </a:p>
        </p:txBody>
      </p:sp>
      <p:sp>
        <p:nvSpPr>
          <p:cNvPr id="1160"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6</a:t>
            </a:fld>
            <a:endParaRPr kumimoji="1" lang="ja-JP" altLang="en-US"/>
          </a:p>
        </p:txBody>
      </p:sp>
      <p:sp>
        <p:nvSpPr>
          <p:cNvPr id="3" name="ノート プレースホルダー 2">
            <a:extLst>
              <a:ext uri="{FF2B5EF4-FFF2-40B4-BE49-F238E27FC236}">
                <a16:creationId xmlns:a16="http://schemas.microsoft.com/office/drawing/2014/main" id="{2B032A3A-230F-4D46-ABAE-49B3DE56BB5B}"/>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364457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 name="四角形 79"/>
          <p:cNvSpPr>
            <a:spLocks noGrp="1" noRot="1" noChangeAspect="1"/>
          </p:cNvSpPr>
          <p:nvPr>
            <p:ph type="sldImg" idx="2"/>
          </p:nvPr>
        </p:nvSpPr>
        <p:spPr>
          <a:prstGeom prst="rect">
            <a:avLst/>
          </a:prstGeom>
        </p:spPr>
        <p:txBody>
          <a:bodyPr/>
          <a:lstStyle/>
          <a:p>
            <a:endParaRPr kumimoji="1" lang="ja-JP" altLang="en-US"/>
          </a:p>
        </p:txBody>
      </p:sp>
      <p:sp>
        <p:nvSpPr>
          <p:cNvPr id="1176" name="四角形 8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7</a:t>
            </a:fld>
            <a:endParaRPr kumimoji="1" lang="ja-JP" altLang="en-US"/>
          </a:p>
        </p:txBody>
      </p:sp>
      <p:sp>
        <p:nvSpPr>
          <p:cNvPr id="3" name="ノート プレースホルダー 2">
            <a:extLst>
              <a:ext uri="{FF2B5EF4-FFF2-40B4-BE49-F238E27FC236}">
                <a16:creationId xmlns:a16="http://schemas.microsoft.com/office/drawing/2014/main" id="{A4E4BB20-C53B-4742-9A40-188AB8A13C27}"/>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299599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457200" y="1239602"/>
            <a:ext cx="8229600" cy="1008112"/>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457200" y="2319722"/>
            <a:ext cx="8229600" cy="1728192"/>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57200" y="1302610"/>
            <a:ext cx="8229600" cy="317735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05979"/>
            <a:ext cx="2057400" cy="4273983"/>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57200" y="205979"/>
            <a:ext cx="6019800" cy="42739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457200" y="1302610"/>
            <a:ext cx="8229600" cy="32110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2021/1/28</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457200" y="2211710"/>
            <a:ext cx="8229600" cy="792088"/>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888562"/>
            <a:ext cx="8229600" cy="1323148"/>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457200" y="1302611"/>
            <a:ext cx="3970784"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4680012" y="1302611"/>
            <a:ext cx="4006788" cy="31773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457200"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457200"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4716016" y="1151335"/>
            <a:ext cx="397078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4716016" y="1631156"/>
            <a:ext cx="3970784" cy="2848806"/>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1" y="204787"/>
            <a:ext cx="3008313" cy="871538"/>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3635896" y="204789"/>
            <a:ext cx="4727438" cy="4231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457202" y="1275606"/>
            <a:ext cx="3008312" cy="32043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3516855"/>
            <a:ext cx="5486400" cy="425054"/>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792288" y="159482"/>
            <a:ext cx="5486400" cy="32841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792288" y="3975907"/>
            <a:ext cx="5486400" cy="5040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2021/1/28</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4677984"/>
            <a:ext cx="4104456" cy="27384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57200" y="313990"/>
            <a:ext cx="8229600" cy="74559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457200" y="1302610"/>
            <a:ext cx="8229600" cy="321100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457200" y="4677984"/>
            <a:ext cx="1882552" cy="27384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2021/1/28</a:t>
            </a:fld>
            <a:endParaRPr lang="ja-JP" altLang="en-US" dirty="0"/>
          </a:p>
        </p:txBody>
      </p:sp>
      <p:sp>
        <p:nvSpPr>
          <p:cNvPr id="1029" name="スライド番号プレースホルダー 5"/>
          <p:cNvSpPr>
            <a:spLocks noGrp="1"/>
          </p:cNvSpPr>
          <p:nvPr>
            <p:ph type="sldNum" sz="quarter" idx="4"/>
          </p:nvPr>
        </p:nvSpPr>
        <p:spPr>
          <a:xfrm>
            <a:off x="6768244" y="4677984"/>
            <a:ext cx="1918556" cy="27384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755"/>
          <p:cNvSpPr/>
          <p:nvPr/>
        </p:nvSpPr>
        <p:spPr>
          <a:xfrm>
            <a:off x="1548253" y="1976843"/>
            <a:ext cx="6243137" cy="807244"/>
          </a:xfrm>
          <a:prstGeom prst="rect">
            <a:avLst/>
          </a:prstGeom>
        </p:spPr>
        <p:txBody>
          <a:bodyPr wrap="square" lIns="68580" tIns="34290" rIns="68580" bIns="34290" anchor="t">
            <a:spAutoFit/>
          </a:bodyPr>
          <a:lstStyle/>
          <a:p>
            <a:pPr algn="ctr">
              <a:defRPr/>
            </a:pPr>
            <a:r>
              <a:rPr lang="en-US" altLang="ja-JP" sz="2400" b="1">
                <a:latin typeface="Meiryo UI"/>
                <a:ea typeface="Meiryo UI"/>
                <a:cs typeface="+mn-lt"/>
              </a:rPr>
              <a:t>【</a:t>
            </a:r>
            <a:r>
              <a:rPr lang="ja-JP" altLang="en-US" sz="2400" b="1">
                <a:latin typeface="Meiryo UI"/>
                <a:ea typeface="Meiryo UI"/>
                <a:cs typeface="+mn-lt"/>
              </a:rPr>
              <a:t>データ連携基盤整備事業の名称</a:t>
            </a:r>
            <a:r>
              <a:rPr lang="en-US" altLang="ja-JP" sz="2400" b="1">
                <a:latin typeface="Meiryo UI"/>
                <a:ea typeface="Meiryo UI"/>
                <a:cs typeface="+mn-lt"/>
              </a:rPr>
              <a:t>】</a:t>
            </a:r>
            <a:endParaRPr lang="ja-JP" altLang="en-US" sz="2400" b="1">
              <a:latin typeface="Meiryo UI"/>
              <a:ea typeface="Meiryo UI"/>
              <a:cs typeface="+mn-lt"/>
            </a:endParaRPr>
          </a:p>
          <a:p>
            <a:pPr algn="ctr">
              <a:defRPr/>
            </a:pPr>
            <a:r>
              <a:rPr lang="en-US" altLang="ja-JP" sz="2400" b="1">
                <a:latin typeface="Meiryo UI"/>
                <a:ea typeface="Meiryo UI"/>
                <a:cs typeface="+mn-lt"/>
              </a:rPr>
              <a:t>【事業者名】</a:t>
            </a:r>
            <a:endParaRPr lang="ja-JP" altLang="en-US" sz="2400" b="1">
              <a:latin typeface="Meiryo UI"/>
              <a:ea typeface="Meiryo UI"/>
              <a:cs typeface="+mn-lt"/>
            </a:endParaRPr>
          </a:p>
        </p:txBody>
      </p:sp>
      <p:sp>
        <p:nvSpPr>
          <p:cNvPr id="1113" name="テキスト ボックス 1"/>
          <p:cNvSpPr txBox="1"/>
          <p:nvPr/>
        </p:nvSpPr>
        <p:spPr>
          <a:xfrm>
            <a:off x="753208" y="4262804"/>
            <a:ext cx="8165122" cy="5838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tLang="ja-JP" sz="1600" b="1">
                <a:solidFill>
                  <a:srgbClr val="FF0000"/>
                </a:solidFill>
                <a:latin typeface="Meiryo UI"/>
                <a:ea typeface="Meiryo UI"/>
              </a:rPr>
              <a:t>※</a:t>
            </a:r>
            <a:r>
              <a:rPr lang="ja-JP" sz="1600" b="1">
                <a:solidFill>
                  <a:srgbClr val="FF0000"/>
                </a:solidFill>
                <a:latin typeface="Meiryo UI"/>
                <a:ea typeface="Meiryo UI"/>
              </a:rPr>
              <a:t>本様式は、自由に枚数を変更して頂いて構いません。</a:t>
            </a:r>
            <a:r>
              <a:rPr lang="en-US" altLang="ja-JP" sz="1600" b="1">
                <a:latin typeface="Meiryo UI"/>
                <a:ea typeface="Meiryo UI"/>
              </a:rPr>
              <a:t>​</a:t>
            </a:r>
            <a:endParaRPr b="1">
              <a:latin typeface="Meiryo UI"/>
              <a:ea typeface="Meiryo UI"/>
            </a:endParaRPr>
          </a:p>
          <a:p>
            <a:pPr algn="ctr"/>
            <a:r>
              <a:rPr lang="ja-JP" sz="1600" b="1">
                <a:solidFill>
                  <a:srgbClr val="FF0000"/>
                </a:solidFill>
                <a:latin typeface="Meiryo UI"/>
                <a:ea typeface="Meiryo UI"/>
              </a:rPr>
              <a:t>なお、提出時には赤字の文字を削除してください。</a:t>
            </a:r>
            <a:r>
              <a:rPr lang="en-US" altLang="ja-JP" sz="1600" b="1">
                <a:latin typeface="Meiryo UI"/>
                <a:ea typeface="Meiryo UI"/>
              </a:rPr>
              <a:t>​</a:t>
            </a:r>
            <a:endParaRPr b="1">
              <a:latin typeface="Meiryo UI"/>
              <a:ea typeface="Meiryo UI"/>
            </a:endParaRPr>
          </a:p>
        </p:txBody>
      </p:sp>
      <p:sp>
        <p:nvSpPr>
          <p:cNvPr id="1114" name="正方形/長方形 53"/>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15" name="正方形/長方形 54"/>
          <p:cNvSpPr/>
          <p:nvPr/>
        </p:nvSpPr>
        <p:spPr>
          <a:xfrm>
            <a:off x="97522" y="123132"/>
            <a:ext cx="6243137" cy="345579"/>
          </a:xfrm>
          <a:prstGeom prst="rect">
            <a:avLst/>
          </a:prstGeom>
        </p:spPr>
        <p:txBody>
          <a:bodyPr wrap="square" lIns="68580" tIns="34290" rIns="68580" bIns="34290" anchor="t">
            <a:spAutoFit/>
          </a:bodyPr>
          <a:lstStyle/>
          <a:p>
            <a:pPr>
              <a:defRPr/>
            </a:pPr>
            <a:r>
              <a:rPr lang="en-US" altLang="ja-JP" b="1" dirty="0">
                <a:solidFill>
                  <a:schemeClr val="bg1"/>
                </a:solidFill>
                <a:latin typeface="Meiryo"/>
                <a:ea typeface="Meiryo"/>
                <a:cs typeface="+mn-lt"/>
              </a:rPr>
              <a:t>様式３　データ連携基盤整備事業提案書</a:t>
            </a:r>
            <a:endParaRPr lang="ja-JP">
              <a:solidFill>
                <a:schemeClr val="bg1"/>
              </a:solidFill>
              <a:ea typeface="游ゴシック"/>
            </a:endParaRPr>
          </a:p>
        </p:txBody>
      </p:sp>
    </p:spTree>
    <p:extLst>
      <p:ext uri="{BB962C8B-B14F-4D97-AF65-F5344CB8AC3E}">
        <p14:creationId xmlns:p14="http://schemas.microsoft.com/office/powerpoint/2010/main" val="225789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22" name="正方形/長方形 755"/>
          <p:cNvSpPr/>
          <p:nvPr/>
        </p:nvSpPr>
        <p:spPr>
          <a:xfrm>
            <a:off x="97522" y="123132"/>
            <a:ext cx="8696405" cy="345579"/>
          </a:xfrm>
          <a:prstGeom prst="rect">
            <a:avLst/>
          </a:prstGeom>
        </p:spPr>
        <p:txBody>
          <a:bodyPr wrap="square" lIns="68580" tIns="34290" rIns="68580" bIns="34290" anchor="t">
            <a:spAutoFit/>
          </a:bodyPr>
          <a:lstStyle/>
          <a:p>
            <a:pPr>
              <a:defRPr/>
            </a:pPr>
            <a:r>
              <a:rPr lang="ja-JP" b="1">
                <a:solidFill>
                  <a:schemeClr val="bg1"/>
                </a:solidFill>
                <a:latin typeface="Meiryo"/>
                <a:ea typeface="Meiryo"/>
                <a:cs typeface="+mn-lt"/>
              </a:rPr>
              <a:t>１　</a:t>
            </a:r>
            <a:r>
              <a:rPr lang="ja-JP" altLang="en-US" b="1">
                <a:solidFill>
                  <a:schemeClr val="bg1"/>
                </a:solidFill>
                <a:latin typeface="Meiryo"/>
                <a:ea typeface="Meiryo"/>
                <a:cs typeface="+mn-lt"/>
              </a:rPr>
              <a:t>データ連携基盤整備事業の概要及びシステム構成図</a:t>
            </a:r>
          </a:p>
        </p:txBody>
      </p:sp>
      <p:sp>
        <p:nvSpPr>
          <p:cNvPr id="1123" name="テキスト ボックス 1"/>
          <p:cNvSpPr txBox="1"/>
          <p:nvPr/>
        </p:nvSpPr>
        <p:spPr>
          <a:xfrm>
            <a:off x="254977" y="592015"/>
            <a:ext cx="869998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cs typeface="+mn-lt"/>
              </a:rPr>
              <a:t>法第２条第２項第３号に規定する「データ連携基盤整備事業」の概要を記載してください。</a:t>
            </a:r>
            <a:endParaRPr lang="ja-JP" altLang="en-US" sz="1200">
              <a:solidFill>
                <a:srgbClr val="FF0000"/>
              </a:solidFill>
              <a:latin typeface="Meiryo"/>
              <a:ea typeface="Meiryo"/>
              <a:cs typeface="+mn-lt"/>
            </a:endParaRPr>
          </a:p>
        </p:txBody>
      </p:sp>
    </p:spTree>
    <p:extLst>
      <p:ext uri="{BB962C8B-B14F-4D97-AF65-F5344CB8AC3E}">
        <p14:creationId xmlns:p14="http://schemas.microsoft.com/office/powerpoint/2010/main" val="199419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30" name="正方形/長方形 755"/>
          <p:cNvSpPr/>
          <p:nvPr/>
        </p:nvSpPr>
        <p:spPr>
          <a:xfrm>
            <a:off x="97522" y="123132"/>
            <a:ext cx="7649906" cy="623248"/>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２　</a:t>
            </a:r>
            <a:r>
              <a:rPr lang="en-US" altLang="ja-JP" b="1">
                <a:solidFill>
                  <a:schemeClr val="bg1"/>
                </a:solidFill>
                <a:latin typeface="Meiryo"/>
                <a:ea typeface="+mn-lt"/>
                <a:cs typeface="+mn-lt"/>
              </a:rPr>
              <a:t>API</a:t>
            </a:r>
            <a:r>
              <a:rPr lang="ja-JP" altLang="en-US" b="1">
                <a:solidFill>
                  <a:schemeClr val="bg1"/>
                </a:solidFill>
                <a:latin typeface="Meiryo"/>
                <a:ea typeface="Meiryo"/>
                <a:cs typeface="+mn-lt"/>
              </a:rPr>
              <a:t>の公開等システム間の相互の連携及び互換性の確保の考え方</a:t>
            </a:r>
          </a:p>
          <a:p>
            <a:pPr>
              <a:defRPr/>
            </a:pPr>
            <a:endParaRPr lang="ja-JP" b="1" dirty="0">
              <a:solidFill>
                <a:schemeClr val="bg1"/>
              </a:solidFill>
              <a:latin typeface="Meiryo"/>
              <a:ea typeface="Meiryo"/>
              <a:cs typeface="+mn-lt"/>
            </a:endParaRPr>
          </a:p>
        </p:txBody>
      </p:sp>
      <p:sp>
        <p:nvSpPr>
          <p:cNvPr id="1131" name="テキスト ボックス 1"/>
          <p:cNvSpPr txBox="1"/>
          <p:nvPr/>
        </p:nvSpPr>
        <p:spPr>
          <a:xfrm>
            <a:off x="254977" y="592015"/>
            <a:ext cx="8699986" cy="6454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u="none">
                <a:solidFill>
                  <a:srgbClr val="FF0000"/>
                </a:solidFill>
                <a:latin typeface="Meiryo"/>
                <a:ea typeface="Meiryo"/>
              </a:rPr>
              <a:t>貴社が実施する「データ連携基盤整備事業」</a:t>
            </a:r>
            <a:r>
              <a:rPr lang="ja-JP" altLang="en-US" sz="1200" u="none">
                <a:solidFill>
                  <a:srgbClr val="FF0000"/>
                </a:solidFill>
                <a:latin typeface="Meiryo"/>
                <a:ea typeface="Meiryo"/>
              </a:rPr>
              <a:t>で整備する</a:t>
            </a:r>
            <a:r>
              <a:rPr lang="ja-JP" sz="1200" u="none">
                <a:solidFill>
                  <a:srgbClr val="FF0000"/>
                </a:solidFill>
                <a:latin typeface="Meiryo"/>
                <a:ea typeface="Meiryo"/>
              </a:rPr>
              <a:t>データ連携基盤の</a:t>
            </a:r>
            <a:r>
              <a:rPr lang="en-US" altLang="ja-JP" sz="1200" u="none">
                <a:solidFill>
                  <a:srgbClr val="FF0000"/>
                </a:solidFill>
                <a:latin typeface="Meiryo"/>
                <a:ea typeface="+mn-lt"/>
              </a:rPr>
              <a:t>API</a:t>
            </a:r>
            <a:r>
              <a:rPr lang="ja-JP" altLang="en-US" sz="1200" u="none">
                <a:solidFill>
                  <a:srgbClr val="FF0000"/>
                </a:solidFill>
                <a:latin typeface="Meiryo"/>
                <a:ea typeface="Meiryo"/>
              </a:rPr>
              <a:t>カタログの公開等、</a:t>
            </a:r>
            <a:r>
              <a:rPr lang="ja-JP" sz="1200" u="none">
                <a:solidFill>
                  <a:srgbClr val="FF0000"/>
                </a:solidFill>
                <a:latin typeface="Meiryo"/>
                <a:ea typeface="Meiryo"/>
              </a:rPr>
              <a:t>システム</a:t>
            </a:r>
            <a:r>
              <a:rPr lang="ja-JP" altLang="en-US" sz="1200" u="none">
                <a:solidFill>
                  <a:srgbClr val="FF0000"/>
                </a:solidFill>
                <a:latin typeface="Meiryo"/>
                <a:ea typeface="Meiryo"/>
              </a:rPr>
              <a:t>間の相互の連携や他都市等との互換性の確保等に関する考え方</a:t>
            </a:r>
            <a:r>
              <a:rPr lang="ja-JP" sz="1200" u="none">
                <a:solidFill>
                  <a:srgbClr val="FF0000"/>
                </a:solidFill>
                <a:latin typeface="Meiryo"/>
                <a:ea typeface="Meiryo"/>
              </a:rPr>
              <a:t>について記載してください。</a:t>
            </a:r>
            <a:endParaRPr lang="ja-JP" altLang="en-US" sz="1200" u="none">
              <a:latin typeface="Meiryo"/>
              <a:ea typeface="Meiryo"/>
              <a:cs typeface="+mn-lt"/>
            </a:endParaRPr>
          </a:p>
          <a:p>
            <a:endParaRPr lang="ja-JP" sz="1200" u="none" dirty="0">
              <a:latin typeface="Meiryo"/>
              <a:ea typeface="Meiryo"/>
            </a:endParaRPr>
          </a:p>
        </p:txBody>
      </p:sp>
    </p:spTree>
    <p:extLst>
      <p:ext uri="{BB962C8B-B14F-4D97-AF65-F5344CB8AC3E}">
        <p14:creationId xmlns:p14="http://schemas.microsoft.com/office/powerpoint/2010/main" val="28334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38"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b="1">
                <a:solidFill>
                  <a:schemeClr val="bg1"/>
                </a:solidFill>
                <a:latin typeface="Meiryo"/>
                <a:ea typeface="Meiryo"/>
                <a:cs typeface="+mn-lt"/>
              </a:rPr>
              <a:t>３　データの安全管理に係る基準への適合</a:t>
            </a:r>
          </a:p>
        </p:txBody>
      </p:sp>
      <p:sp>
        <p:nvSpPr>
          <p:cNvPr id="1139" name="テキスト ボックス 1"/>
          <p:cNvSpPr txBox="1"/>
          <p:nvPr/>
        </p:nvSpPr>
        <p:spPr>
          <a:xfrm>
            <a:off x="254977" y="591663"/>
            <a:ext cx="8699986" cy="276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200">
                <a:solidFill>
                  <a:srgbClr val="FF0000"/>
                </a:solidFill>
                <a:latin typeface="Meiryo"/>
                <a:ea typeface="Meiryo"/>
              </a:rPr>
              <a:t>法第28条の２第1項に規定するデータの安全管理に係る基準への適合について、以下の項目に従い記載してください。</a:t>
            </a:r>
            <a:endParaRPr lang="ja-JP" sz="1200" dirty="0">
              <a:latin typeface="Meiryo"/>
              <a:ea typeface="Meiryo"/>
            </a:endParaRPr>
          </a:p>
        </p:txBody>
      </p:sp>
      <p:graphicFrame>
        <p:nvGraphicFramePr>
          <p:cNvPr id="1140" name="表 3"/>
          <p:cNvGraphicFramePr>
            <a:graphicFrameLocks noGrp="1"/>
          </p:cNvGraphicFramePr>
          <p:nvPr>
            <p:extLst>
              <p:ext uri="{D42A27DB-BD31-4B8C-83A1-F6EECF244321}">
                <p14:modId xmlns:p14="http://schemas.microsoft.com/office/powerpoint/2010/main" val="199804160"/>
              </p:ext>
            </p:extLst>
          </p:nvPr>
        </p:nvGraphicFramePr>
        <p:xfrm>
          <a:off x="254977" y="867769"/>
          <a:ext cx="8637021" cy="4079975"/>
        </p:xfrm>
        <a:graphic>
          <a:graphicData uri="http://schemas.openxmlformats.org/drawingml/2006/table">
            <a:tbl>
              <a:tblPr firstRow="1" bandRow="1">
                <a:tableStyleId>{5940675A-B579-460E-94D1-54222C63F5DA}</a:tableStyleId>
              </a:tblPr>
              <a:tblGrid>
                <a:gridCol w="327986">
                  <a:extLst>
                    <a:ext uri="{9D8B030D-6E8A-4147-A177-3AD203B41FA5}">
                      <a16:colId xmlns:a16="http://schemas.microsoft.com/office/drawing/2014/main" val="20000"/>
                    </a:ext>
                  </a:extLst>
                </a:gridCol>
                <a:gridCol w="1840612">
                  <a:extLst>
                    <a:ext uri="{9D8B030D-6E8A-4147-A177-3AD203B41FA5}">
                      <a16:colId xmlns:a16="http://schemas.microsoft.com/office/drawing/2014/main" val="20001"/>
                    </a:ext>
                  </a:extLst>
                </a:gridCol>
                <a:gridCol w="6468423">
                  <a:extLst>
                    <a:ext uri="{9D8B030D-6E8A-4147-A177-3AD203B41FA5}">
                      <a16:colId xmlns:a16="http://schemas.microsoft.com/office/drawing/2014/main" val="20002"/>
                    </a:ext>
                  </a:extLst>
                </a:gridCol>
              </a:tblGrid>
              <a:tr h="303944">
                <a:tc>
                  <a:txBody>
                    <a:bodyPr/>
                    <a:lstStyle/>
                    <a:p>
                      <a:pPr fontAlgn="base"/>
                      <a:r>
                        <a:rPr lang="en-US" sz="700">
                          <a:effectLst/>
                          <a:latin typeface="Meiryo UI"/>
                          <a:ea typeface="Meiryo UI"/>
                        </a:rPr>
                        <a:t>No</a:t>
                      </a:r>
                      <a:r>
                        <a:rPr lang="en-US" altLang="ja-JP" sz="1000">
                          <a:effectLst/>
                          <a:latin typeface="Meiryo UI"/>
                          <a:ea typeface="Meiryo UI"/>
                        </a:rPr>
                        <a:t>​</a:t>
                      </a:r>
                      <a:endParaRPr lang="en-US" altLang="ja-JP">
                        <a:effectLst/>
                        <a:latin typeface="Meiryo UI"/>
                        <a:ea typeface="Meiryo UI"/>
                      </a:endParaRPr>
                    </a:p>
                  </a:txBody>
                  <a:tcPr anchor="ctr">
                    <a:solidFill>
                      <a:schemeClr val="bg2">
                        <a:lumMod val="90000"/>
                      </a:schemeClr>
                    </a:solidFill>
                  </a:tcPr>
                </a:tc>
                <a:tc>
                  <a:txBody>
                    <a:bodyPr/>
                    <a:lstStyle/>
                    <a:p>
                      <a:pPr algn="ctr" fontAlgn="base"/>
                      <a:r>
                        <a:rPr lang="ja-JP" altLang="en-US" sz="1000">
                          <a:effectLst/>
                          <a:latin typeface="Meiryo UI"/>
                          <a:ea typeface="Meiryo UI"/>
                        </a:rPr>
                        <a:t>項目​</a:t>
                      </a:r>
                      <a:endParaRPr lang="ja-JP" altLang="en-US">
                        <a:effectLst/>
                        <a:latin typeface="Meiryo UI"/>
                        <a:ea typeface="Meiryo UI"/>
                      </a:endParaRPr>
                    </a:p>
                  </a:txBody>
                  <a:tcPr anchor="ctr">
                    <a:solidFill>
                      <a:schemeClr val="bg2">
                        <a:lumMod val="90000"/>
                      </a:schemeClr>
                    </a:solidFill>
                  </a:tcPr>
                </a:tc>
                <a:tc>
                  <a:txBody>
                    <a:bodyPr/>
                    <a:lstStyle/>
                    <a:p>
                      <a:pPr algn="ctr" fontAlgn="base"/>
                      <a:r>
                        <a:rPr lang="ja-JP" altLang="en-US" sz="1000">
                          <a:effectLst/>
                          <a:latin typeface="Meiryo UI"/>
                          <a:ea typeface="Meiryo UI"/>
                        </a:rPr>
                        <a:t>措置（予定を含む）​</a:t>
                      </a:r>
                      <a:endParaRPr lang="ja-JP" altLang="en-US">
                        <a:effectLst/>
                        <a:latin typeface="Meiryo UI"/>
                        <a:ea typeface="Meiryo UI"/>
                      </a:endParaRPr>
                    </a:p>
                  </a:txBody>
                  <a:tcPr anchor="ctr">
                    <a:solidFill>
                      <a:schemeClr val="bg2">
                        <a:lumMod val="90000"/>
                      </a:schemeClr>
                    </a:solidFill>
                  </a:tcPr>
                </a:tc>
                <a:extLst>
                  <a:ext uri="{0D108BD9-81ED-4DB2-BD59-A6C34878D82A}">
                    <a16:rowId xmlns:a16="http://schemas.microsoft.com/office/drawing/2014/main" val="10000"/>
                  </a:ext>
                </a:extLst>
              </a:tr>
              <a:tr h="422145">
                <a:tc>
                  <a:txBody>
                    <a:bodyPr/>
                    <a:lstStyle/>
                    <a:p>
                      <a:pPr fontAlgn="base"/>
                      <a:r>
                        <a:rPr lang="ja-JP" altLang="en-US" sz="1000">
                          <a:effectLst/>
                          <a:latin typeface="Meiryo UI"/>
                          <a:ea typeface="Meiryo UI"/>
                        </a:rPr>
                        <a:t>１​</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経営者の関与を含む責任体制等の確立​</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対象事業の管理体制や関係者・関係組織の体制図等​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1"/>
                  </a:ext>
                </a:extLst>
              </a:tr>
              <a:tr h="422145">
                <a:tc>
                  <a:txBody>
                    <a:bodyPr/>
                    <a:lstStyle/>
                    <a:p>
                      <a:pPr fontAlgn="base"/>
                      <a:r>
                        <a:rPr lang="ja-JP" altLang="en-US" sz="1000">
                          <a:effectLst/>
                          <a:latin typeface="Meiryo UI"/>
                          <a:ea typeface="Meiryo UI"/>
                        </a:rPr>
                        <a:t>２​</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サイバーセキュリティ確保に関する運用規程等の策定​</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運用規定やセキュリティ規定等​</a:t>
                      </a:r>
                      <a:endParaRPr lang="ja-JP" altLang="en-US">
                        <a:effectLst/>
                        <a:latin typeface="Meiryo UI"/>
                        <a:ea typeface="Meiryo UI"/>
                      </a:endParaRPr>
                    </a:p>
                  </a:txBody>
                  <a:tcPr/>
                </a:tc>
                <a:extLst>
                  <a:ext uri="{0D108BD9-81ED-4DB2-BD59-A6C34878D82A}">
                    <a16:rowId xmlns:a16="http://schemas.microsoft.com/office/drawing/2014/main" val="10002"/>
                  </a:ext>
                </a:extLst>
              </a:tr>
              <a:tr h="422145">
                <a:tc>
                  <a:txBody>
                    <a:bodyPr/>
                    <a:lstStyle/>
                    <a:p>
                      <a:pPr fontAlgn="base"/>
                      <a:r>
                        <a:rPr lang="ja-JP" altLang="en-US" sz="1000">
                          <a:effectLst/>
                          <a:latin typeface="Meiryo UI"/>
                          <a:ea typeface="Meiryo UI"/>
                        </a:rPr>
                        <a:t>３​</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サイバーセキュリティに係る要員の確保​</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情報処理安全確保支援士等のセキュリティ有資格者を保有するセキュリティ人材の確保状況等​</a:t>
                      </a:r>
                      <a:endParaRPr lang="ja-JP" altLang="en-US">
                        <a:effectLst/>
                        <a:latin typeface="Meiryo UI"/>
                        <a:ea typeface="Meiryo UI"/>
                      </a:endParaRPr>
                    </a:p>
                  </a:txBody>
                  <a:tcPr/>
                </a:tc>
                <a:extLst>
                  <a:ext uri="{0D108BD9-81ED-4DB2-BD59-A6C34878D82A}">
                    <a16:rowId xmlns:a16="http://schemas.microsoft.com/office/drawing/2014/main" val="10003"/>
                  </a:ext>
                </a:extLst>
              </a:tr>
              <a:tr h="414387">
                <a:tc>
                  <a:txBody>
                    <a:bodyPr/>
                    <a:lstStyle/>
                    <a:p>
                      <a:pPr fontAlgn="base"/>
                      <a:r>
                        <a:rPr lang="ja-JP" altLang="en-US" sz="1000">
                          <a:effectLst/>
                          <a:latin typeface="Meiryo UI"/>
                          <a:ea typeface="Meiryo UI"/>
                        </a:rPr>
                        <a:t>４​</a:t>
                      </a:r>
                      <a:endParaRPr lang="ja-JP" altLang="en-US">
                        <a:effectLst/>
                        <a:latin typeface="Meiryo UI"/>
                        <a:ea typeface="Meiryo UI"/>
                      </a:endParaRPr>
                    </a:p>
                  </a:txBody>
                  <a:tcPr anchor="ctr"/>
                </a:tc>
                <a:tc>
                  <a:txBody>
                    <a:bodyPr/>
                    <a:lstStyle/>
                    <a:p>
                      <a:pPr fontAlgn="base"/>
                      <a:r>
                        <a:rPr lang="ja-JP" altLang="af-ZA" sz="1000">
                          <a:effectLst/>
                          <a:latin typeface="Meiryo UI"/>
                          <a:ea typeface="Meiryo UI"/>
                        </a:rPr>
                        <a:t>ＰＤＣＡ</a:t>
                      </a:r>
                      <a:r>
                        <a:rPr lang="ja-JP" altLang="en-US" sz="1000">
                          <a:effectLst/>
                          <a:latin typeface="Meiryo UI"/>
                          <a:ea typeface="Meiryo UI"/>
                        </a:rPr>
                        <a:t>サイクルの確立​</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セキュリティに関係する第三者認証（</a:t>
                      </a:r>
                      <a:r>
                        <a:rPr lang="af-ZA" sz="1000">
                          <a:effectLst/>
                          <a:latin typeface="Meiryo UI"/>
                          <a:ea typeface="Meiryo UI"/>
                        </a:rPr>
                        <a:t>ISMS</a:t>
                      </a:r>
                      <a:r>
                        <a:rPr lang="ja-JP" altLang="en-US" sz="1000">
                          <a:effectLst/>
                          <a:latin typeface="Meiryo UI"/>
                          <a:ea typeface="Meiryo UI"/>
                        </a:rPr>
                        <a:t>等）の取得状況、セキュリティ監査の定期的な実施状況等​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4"/>
                  </a:ext>
                </a:extLst>
              </a:tr>
              <a:tr h="414387">
                <a:tc>
                  <a:txBody>
                    <a:bodyPr/>
                    <a:lstStyle/>
                    <a:p>
                      <a:pPr fontAlgn="base"/>
                      <a:r>
                        <a:rPr lang="ja-JP" altLang="en-US" sz="1000">
                          <a:effectLst/>
                          <a:latin typeface="Meiryo UI"/>
                          <a:ea typeface="Meiryo UI"/>
                        </a:rPr>
                        <a:t>５​</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インシデント対応​</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インシデント対応の専門チーム（</a:t>
                      </a:r>
                      <a:r>
                        <a:rPr lang="af-ZA" sz="1000">
                          <a:effectLst/>
                          <a:latin typeface="Meiryo UI"/>
                          <a:ea typeface="Meiryo UI"/>
                        </a:rPr>
                        <a:t>CSIRT</a:t>
                      </a:r>
                      <a:r>
                        <a:rPr lang="ja-JP" altLang="en-US" sz="1000">
                          <a:effectLst/>
                          <a:latin typeface="Meiryo UI"/>
                          <a:ea typeface="Meiryo UI"/>
                        </a:rPr>
                        <a:t>等）の設置状況や、インシデント対応マニュアル等​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5"/>
                  </a:ext>
                </a:extLst>
              </a:tr>
              <a:tr h="414387">
                <a:tc>
                  <a:txBody>
                    <a:bodyPr/>
                    <a:lstStyle/>
                    <a:p>
                      <a:pPr fontAlgn="base"/>
                      <a:r>
                        <a:rPr lang="ja-JP" altLang="en-US" sz="1000">
                          <a:effectLst/>
                          <a:latin typeface="Meiryo UI"/>
                          <a:ea typeface="Meiryo UI"/>
                        </a:rPr>
                        <a:t>６​</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事業継続計画の策定​</a:t>
                      </a:r>
                      <a:endParaRPr lang="ja-JP" altLang="en-US">
                        <a:effectLst/>
                        <a:latin typeface="Meiryo UI"/>
                        <a:ea typeface="Meiryo UI"/>
                      </a:endParaRPr>
                    </a:p>
                    <a:p>
                      <a:pPr fontAlgn="base"/>
                      <a:endParaRPr lang="ja-JP" altLang="en-US" sz="1000" dirty="0">
                        <a:effectLst/>
                        <a:latin typeface="Meiryo UI"/>
                        <a:ea typeface="Meiryo UI"/>
                      </a:endParaRPr>
                    </a:p>
                  </a:txBody>
                  <a:tcPr/>
                </a:tc>
                <a:tc>
                  <a:txBody>
                    <a:bodyPr/>
                    <a:lstStyle/>
                    <a:p>
                      <a:pPr fontAlgn="base"/>
                      <a:r>
                        <a:rPr lang="ja-JP" altLang="en-US" sz="1000">
                          <a:effectLst/>
                          <a:latin typeface="Meiryo UI"/>
                          <a:ea typeface="Meiryo UI"/>
                        </a:rPr>
                        <a:t>事業継続計画の中のサイバーセキュリティインシデントが考慮されている部分等​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6"/>
                  </a:ext>
                </a:extLst>
              </a:tr>
              <a:tr h="422145">
                <a:tc>
                  <a:txBody>
                    <a:bodyPr/>
                    <a:lstStyle/>
                    <a:p>
                      <a:pPr fontAlgn="base"/>
                      <a:r>
                        <a:rPr lang="ja-JP" altLang="en-US" sz="1000">
                          <a:effectLst/>
                          <a:latin typeface="Meiryo UI"/>
                          <a:ea typeface="Meiryo UI"/>
                        </a:rPr>
                        <a:t>７​</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リスクの分析と対策​</a:t>
                      </a:r>
                      <a:endParaRPr lang="ja-JP" altLang="en-US">
                        <a:effectLst/>
                        <a:latin typeface="Meiryo UI"/>
                        <a:ea typeface="Meiryo UI"/>
                      </a:endParaRPr>
                    </a:p>
                    <a:p>
                      <a:pPr fontAlgn="base"/>
                      <a:endParaRPr lang="ja-JP" altLang="en-US" sz="1000" dirty="0">
                        <a:effectLst/>
                        <a:latin typeface="Meiryo UI"/>
                        <a:ea typeface="Meiryo UI"/>
                      </a:endParaRPr>
                    </a:p>
                  </a:txBody>
                  <a:tcPr/>
                </a:tc>
                <a:tc>
                  <a:txBody>
                    <a:bodyPr/>
                    <a:lstStyle/>
                    <a:p>
                      <a:pPr fontAlgn="base"/>
                      <a:r>
                        <a:rPr lang="ja-JP" altLang="en-US" sz="1000">
                          <a:effectLst/>
                          <a:latin typeface="Meiryo UI"/>
                          <a:ea typeface="Meiryo UI"/>
                        </a:rPr>
                        <a:t>業務概要、重要情報一覧、データフロー、システム構成、セキュリティ対策概要、リスク分析結果等​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7"/>
                  </a:ext>
                </a:extLst>
              </a:tr>
              <a:tr h="422145">
                <a:tc>
                  <a:txBody>
                    <a:bodyPr/>
                    <a:lstStyle/>
                    <a:p>
                      <a:pPr fontAlgn="base"/>
                      <a:r>
                        <a:rPr lang="ja-JP" altLang="en-US" sz="1000">
                          <a:effectLst/>
                          <a:latin typeface="Meiryo UI"/>
                          <a:ea typeface="Meiryo UI"/>
                        </a:rPr>
                        <a:t>８​</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脆弱性に対する継続的な対策​</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運用規定や、脆弱性診断及び脆弱性対策の実施計画等​</a:t>
                      </a:r>
                      <a:endParaRPr lang="ja-JP" altLang="en-US">
                        <a:effectLst/>
                        <a:latin typeface="Meiryo UI"/>
                        <a:ea typeface="Meiryo UI"/>
                      </a:endParaRPr>
                    </a:p>
                    <a:p>
                      <a:pPr fontAlgn="base"/>
                      <a:endParaRPr lang="ja-JP" altLang="en-US" sz="1000" dirty="0">
                        <a:effectLst/>
                        <a:latin typeface="Meiryo UI"/>
                        <a:ea typeface="Meiryo UI"/>
                      </a:endParaRPr>
                    </a:p>
                  </a:txBody>
                  <a:tcPr/>
                </a:tc>
                <a:extLst>
                  <a:ext uri="{0D108BD9-81ED-4DB2-BD59-A6C34878D82A}">
                    <a16:rowId xmlns:a16="http://schemas.microsoft.com/office/drawing/2014/main" val="10008"/>
                  </a:ext>
                </a:extLst>
              </a:tr>
              <a:tr h="422145">
                <a:tc>
                  <a:txBody>
                    <a:bodyPr/>
                    <a:lstStyle/>
                    <a:p>
                      <a:pPr fontAlgn="base"/>
                      <a:r>
                        <a:rPr lang="ja-JP" altLang="en-US" sz="1000">
                          <a:effectLst/>
                          <a:latin typeface="Meiryo UI"/>
                          <a:ea typeface="Meiryo UI"/>
                        </a:rPr>
                        <a:t>９​</a:t>
                      </a:r>
                      <a:endParaRPr lang="ja-JP" altLang="en-US">
                        <a:effectLst/>
                        <a:latin typeface="Meiryo UI"/>
                        <a:ea typeface="Meiryo UI"/>
                      </a:endParaRPr>
                    </a:p>
                  </a:txBody>
                  <a:tcPr anchor="ctr"/>
                </a:tc>
                <a:tc>
                  <a:txBody>
                    <a:bodyPr/>
                    <a:lstStyle/>
                    <a:p>
                      <a:pPr fontAlgn="base"/>
                      <a:r>
                        <a:rPr lang="ja-JP" altLang="en-US" sz="1000">
                          <a:effectLst/>
                          <a:latin typeface="Meiryo UI"/>
                          <a:ea typeface="Meiryo UI"/>
                        </a:rPr>
                        <a:t>サイバー攻撃等の検知及び監視​</a:t>
                      </a:r>
                      <a:endParaRPr lang="ja-JP" altLang="en-US">
                        <a:effectLst/>
                        <a:latin typeface="Meiryo UI"/>
                        <a:ea typeface="Meiryo UI"/>
                      </a:endParaRPr>
                    </a:p>
                  </a:txBody>
                  <a:tcPr/>
                </a:tc>
                <a:tc>
                  <a:txBody>
                    <a:bodyPr/>
                    <a:lstStyle/>
                    <a:p>
                      <a:pPr fontAlgn="base"/>
                      <a:r>
                        <a:rPr lang="ja-JP" altLang="en-US" sz="1000">
                          <a:effectLst/>
                          <a:latin typeface="Meiryo UI"/>
                          <a:ea typeface="Meiryo UI"/>
                        </a:rPr>
                        <a:t>事業において導入する検知システム、監視対象、及び、監視計画等​</a:t>
                      </a:r>
                      <a:endParaRPr lang="ja-JP" altLang="en-US">
                        <a:effectLst/>
                        <a:latin typeface="Meiryo UI"/>
                        <a:ea typeface="Meiryo UI"/>
                      </a:endParaRPr>
                    </a:p>
                    <a:p>
                      <a:pPr fontAlgn="base"/>
                      <a:r>
                        <a:rPr lang="ja-JP" altLang="en-US" sz="1000">
                          <a:effectLst/>
                          <a:latin typeface="Meiryo UI"/>
                          <a:ea typeface="Meiryo UI"/>
                        </a:rPr>
                        <a:t>​</a:t>
                      </a:r>
                      <a:endParaRPr lang="ja-JP" altLang="en-US">
                        <a:effectLst/>
                        <a:latin typeface="Meiryo UI"/>
                        <a:ea typeface="Meiryo UI"/>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7627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47" name="正方形/長方形 755"/>
          <p:cNvSpPr/>
          <p:nvPr/>
        </p:nvSpPr>
        <p:spPr>
          <a:xfrm>
            <a:off x="97522" y="123132"/>
            <a:ext cx="7649906" cy="346249"/>
          </a:xfrm>
          <a:prstGeom prst="rect">
            <a:avLst/>
          </a:prstGeom>
        </p:spPr>
        <p:txBody>
          <a:bodyPr wrap="square" lIns="68580" tIns="34290" rIns="68580" bIns="34290" anchor="t">
            <a:spAutoFit/>
          </a:bodyPr>
          <a:lstStyle/>
          <a:p>
            <a:pPr>
              <a:defRPr/>
            </a:pPr>
            <a:r>
              <a:rPr lang="ja-JP" b="1">
                <a:solidFill>
                  <a:schemeClr val="bg1"/>
                </a:solidFill>
                <a:latin typeface="Meiryo"/>
                <a:ea typeface="Meiryo"/>
                <a:cs typeface="+mn-lt"/>
              </a:rPr>
              <a:t>４</a:t>
            </a:r>
            <a:r>
              <a:rPr lang="ja-JP" altLang="en-US" b="1">
                <a:solidFill>
                  <a:schemeClr val="bg1"/>
                </a:solidFill>
                <a:latin typeface="Meiryo"/>
                <a:ea typeface="Meiryo"/>
                <a:cs typeface="+mn-lt"/>
              </a:rPr>
              <a:t>　</a:t>
            </a:r>
            <a:r>
              <a:rPr lang="ja-JP" b="1">
                <a:solidFill>
                  <a:schemeClr val="bg1"/>
                </a:solidFill>
                <a:latin typeface="Meiryo"/>
                <a:ea typeface="Meiryo"/>
                <a:cs typeface="+mn-lt"/>
              </a:rPr>
              <a:t>個人情報の適切な取扱いの</a:t>
            </a:r>
            <a:r>
              <a:rPr lang="ja-JP" altLang="en-US" b="1">
                <a:solidFill>
                  <a:schemeClr val="bg1"/>
                </a:solidFill>
                <a:latin typeface="Meiryo"/>
                <a:ea typeface="Meiryo"/>
                <a:cs typeface="+mn-lt"/>
              </a:rPr>
              <a:t>考</a:t>
            </a:r>
            <a:r>
              <a:rPr lang="ja-JP" b="1">
                <a:solidFill>
                  <a:schemeClr val="bg1"/>
                </a:solidFill>
                <a:latin typeface="Meiryo"/>
                <a:ea typeface="Meiryo"/>
                <a:cs typeface="+mn-lt"/>
              </a:rPr>
              <a:t>え</a:t>
            </a:r>
            <a:r>
              <a:rPr lang="ja-JP" altLang="en-US" b="1">
                <a:solidFill>
                  <a:schemeClr val="bg1"/>
                </a:solidFill>
                <a:latin typeface="Meiryo"/>
                <a:ea typeface="Meiryo"/>
                <a:cs typeface="+mn-lt"/>
              </a:rPr>
              <a:t>方</a:t>
            </a:r>
            <a:endParaRPr lang="ja-JP" b="1">
              <a:solidFill>
                <a:schemeClr val="bg1"/>
              </a:solidFill>
              <a:latin typeface="Meiryo"/>
              <a:ea typeface="Meiryo"/>
            </a:endParaRPr>
          </a:p>
        </p:txBody>
      </p:sp>
      <p:sp>
        <p:nvSpPr>
          <p:cNvPr id="1148" name="テキスト ボックス 1"/>
          <p:cNvSpPr txBox="1"/>
          <p:nvPr/>
        </p:nvSpPr>
        <p:spPr>
          <a:xfrm>
            <a:off x="254977" y="592015"/>
            <a:ext cx="8699986" cy="15780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ja-JP" sz="1050" u="none">
                <a:solidFill>
                  <a:srgbClr val="FF0000"/>
                </a:solidFill>
                <a:latin typeface="Meiryo"/>
                <a:ea typeface="Meiryo"/>
              </a:rPr>
              <a:t>貴社が実施する「データ連携基盤整備事業」の個人情報、個人関連情報等の適切な取扱いの考え方について記載してください。</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（例）</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・個人情報、個人関連情報等の取扱いに関するルールの策定、公表（個人情報、個人関連情報等の取扱いに係る本人同意の取得等）</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・プライバシー影響評価（</a:t>
            </a:r>
            <a:r>
              <a:rPr lang="en-US" altLang="ja-JP" sz="1050" u="none">
                <a:solidFill>
                  <a:srgbClr val="FF0000"/>
                </a:solidFill>
                <a:latin typeface="Meiryo"/>
                <a:ea typeface="+mn-lt"/>
              </a:rPr>
              <a:t>PIA</a:t>
            </a:r>
            <a:r>
              <a:rPr lang="ja-JP" altLang="en-US" sz="1050" u="none">
                <a:solidFill>
                  <a:srgbClr val="FF0000"/>
                </a:solidFill>
                <a:latin typeface="Meiryo"/>
                <a:ea typeface="Meiryo"/>
              </a:rPr>
              <a:t>）の実施</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・住民等に対する、個人情報、個人関連情報等の取扱いに関する説明</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・協議会等、スーパーシティ全体のデータガバナンスを担当する組織やその役割等</a:t>
            </a:r>
            <a:endParaRPr lang="en-US" altLang="ja-JP" sz="1050" u="none">
              <a:latin typeface="Meiryo"/>
              <a:ea typeface="Meiryo"/>
              <a:cs typeface="+mn-lt"/>
            </a:endParaRPr>
          </a:p>
          <a:p>
            <a:pPr>
              <a:spcBef>
                <a:spcPct val="20000"/>
              </a:spcBef>
            </a:pPr>
            <a:r>
              <a:rPr lang="ja-JP" altLang="en-US" sz="1050" u="none">
                <a:solidFill>
                  <a:srgbClr val="FF0000"/>
                </a:solidFill>
                <a:latin typeface="Meiryo"/>
                <a:ea typeface="Meiryo"/>
              </a:rPr>
              <a:t>・関係事業者、職員等の研修の実施</a:t>
            </a:r>
            <a:endParaRPr lang="en-US" altLang="ja-JP" sz="1050" u="none">
              <a:latin typeface="Meiryo"/>
              <a:ea typeface="Meiryo"/>
              <a:cs typeface="+mn-lt"/>
            </a:endParaRPr>
          </a:p>
          <a:p>
            <a:endParaRPr lang="ja-JP" sz="1050" u="none" dirty="0">
              <a:solidFill>
                <a:srgbClr val="FF0000"/>
              </a:solidFill>
              <a:latin typeface="Meiryo"/>
              <a:ea typeface="Meiryo"/>
            </a:endParaRPr>
          </a:p>
        </p:txBody>
      </p:sp>
    </p:spTree>
    <p:extLst>
      <p:ext uri="{BB962C8B-B14F-4D97-AF65-F5344CB8AC3E}">
        <p14:creationId xmlns:p14="http://schemas.microsoft.com/office/powerpoint/2010/main" val="2187865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55" name="正方形/長方形 755"/>
          <p:cNvSpPr/>
          <p:nvPr/>
        </p:nvSpPr>
        <p:spPr>
          <a:xfrm>
            <a:off x="97522" y="123132"/>
            <a:ext cx="7649906" cy="623248"/>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５　実装に向けた</a:t>
            </a:r>
            <a:r>
              <a:rPr lang="ja-JP" b="1">
                <a:solidFill>
                  <a:schemeClr val="bg1"/>
                </a:solidFill>
                <a:latin typeface="Meiryo"/>
                <a:ea typeface="Meiryo"/>
                <a:cs typeface="+mn-lt"/>
              </a:rPr>
              <a:t>スケジュール　</a:t>
            </a:r>
          </a:p>
          <a:p>
            <a:pPr>
              <a:defRPr/>
            </a:pPr>
            <a:endParaRPr lang="ja-JP" altLang="en-US" b="1" dirty="0">
              <a:solidFill>
                <a:schemeClr val="bg1"/>
              </a:solidFill>
              <a:latin typeface="Meiryo"/>
              <a:ea typeface="Meiryo"/>
              <a:cs typeface="+mn-lt"/>
            </a:endParaRPr>
          </a:p>
        </p:txBody>
      </p:sp>
      <p:sp>
        <p:nvSpPr>
          <p:cNvPr id="1156" name="テキスト ボックス 1"/>
          <p:cNvSpPr txBox="1"/>
          <p:nvPr/>
        </p:nvSpPr>
        <p:spPr>
          <a:xfrm>
            <a:off x="254977" y="592015"/>
            <a:ext cx="8699986" cy="460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200" u="none">
                <a:solidFill>
                  <a:srgbClr val="FF0000"/>
                </a:solidFill>
                <a:latin typeface="Meiryo"/>
                <a:ea typeface="Meiryo"/>
              </a:rPr>
              <a:t>貴社が実施する「データ連携基盤整備事業」の実現に向け、実証実験等の状況や改修等、想定するプロセス（スケジュール）について記載してください。</a:t>
            </a:r>
            <a:endParaRPr lang="ja-JP" sz="1200" u="none">
              <a:latin typeface="Meiryo"/>
              <a:ea typeface="Meiryo"/>
              <a:cs typeface="+mn-lt"/>
            </a:endParaRPr>
          </a:p>
        </p:txBody>
      </p:sp>
    </p:spTree>
    <p:extLst>
      <p:ext uri="{BB962C8B-B14F-4D97-AF65-F5344CB8AC3E}">
        <p14:creationId xmlns:p14="http://schemas.microsoft.com/office/powerpoint/2010/main" val="217778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 name="正方形/長方形 472"/>
          <p:cNvSpPr/>
          <p:nvPr/>
        </p:nvSpPr>
        <p:spPr>
          <a:xfrm>
            <a:off x="0" y="-6866"/>
            <a:ext cx="9144000" cy="525002"/>
          </a:xfrm>
          <a:prstGeom prst="rect">
            <a:avLst/>
          </a:prstGeom>
          <a:solidFill>
            <a:schemeClr val="tx2">
              <a:lumMod val="50000"/>
            </a:schemeClr>
          </a:solidFill>
          <a:ln w="12700" cap="flat" cmpd="sng" algn="ctr">
            <a:solidFill>
              <a:schemeClr val="tx2"/>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sz="3600">
              <a:solidFill>
                <a:schemeClr val="bg1"/>
              </a:solidFill>
              <a:latin typeface="Meiryo UI"/>
              <a:ea typeface="Meiryo UI"/>
            </a:endParaRPr>
          </a:p>
        </p:txBody>
      </p:sp>
      <p:sp>
        <p:nvSpPr>
          <p:cNvPr id="1171" name="正方形/長方形 755"/>
          <p:cNvSpPr/>
          <p:nvPr/>
        </p:nvSpPr>
        <p:spPr>
          <a:xfrm>
            <a:off x="97522" y="123132"/>
            <a:ext cx="7649906" cy="622578"/>
          </a:xfrm>
          <a:prstGeom prst="rect">
            <a:avLst/>
          </a:prstGeom>
        </p:spPr>
        <p:txBody>
          <a:bodyPr wrap="square" lIns="68580" tIns="34290" rIns="68580" bIns="34290" anchor="t">
            <a:spAutoFit/>
          </a:bodyPr>
          <a:lstStyle/>
          <a:p>
            <a:pPr>
              <a:defRPr/>
            </a:pPr>
            <a:r>
              <a:rPr lang="ja-JP" altLang="en-US" b="1">
                <a:solidFill>
                  <a:schemeClr val="bg1"/>
                </a:solidFill>
                <a:latin typeface="Meiryo"/>
                <a:ea typeface="Meiryo"/>
                <a:cs typeface="+mn-lt"/>
              </a:rPr>
              <a:t>６　概算費用</a:t>
            </a:r>
            <a:endParaRPr lang="ja-JP" altLang="en-US">
              <a:solidFill>
                <a:schemeClr val="bg1"/>
              </a:solidFill>
            </a:endParaRPr>
          </a:p>
          <a:p>
            <a:pPr>
              <a:defRPr/>
            </a:pPr>
            <a:endParaRPr lang="ja-JP" altLang="en-US" b="1" dirty="0">
              <a:solidFill>
                <a:schemeClr val="bg1"/>
              </a:solidFill>
              <a:latin typeface="Meiryo"/>
              <a:ea typeface="Meiryo"/>
              <a:cs typeface="+mn-lt"/>
            </a:endParaRPr>
          </a:p>
        </p:txBody>
      </p:sp>
      <p:sp>
        <p:nvSpPr>
          <p:cNvPr id="1172" name="テキスト ボックス 1"/>
          <p:cNvSpPr txBox="1"/>
          <p:nvPr/>
        </p:nvSpPr>
        <p:spPr>
          <a:xfrm>
            <a:off x="254977" y="592015"/>
            <a:ext cx="8699986" cy="4977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20000"/>
              </a:spcBef>
            </a:pPr>
            <a:r>
              <a:rPr lang="ja-JP" sz="1200" u="none">
                <a:solidFill>
                  <a:srgbClr val="FF0000"/>
                </a:solidFill>
                <a:latin typeface="Meiryo"/>
                <a:ea typeface="Meiryo"/>
              </a:rPr>
              <a:t>貴社が実施する「</a:t>
            </a:r>
            <a:r>
              <a:rPr lang="ja-JP" sz="1200">
                <a:solidFill>
                  <a:srgbClr val="FF0000"/>
                </a:solidFill>
                <a:latin typeface="Meiryo"/>
                <a:ea typeface="Meiryo"/>
              </a:rPr>
              <a:t>データ連携基盤整備事業</a:t>
            </a:r>
            <a:r>
              <a:rPr lang="ja-JP" sz="1200" u="none">
                <a:solidFill>
                  <a:srgbClr val="FF0000"/>
                </a:solidFill>
                <a:latin typeface="Meiryo"/>
                <a:ea typeface="Meiryo"/>
              </a:rPr>
              <a:t>」の実</a:t>
            </a:r>
            <a:r>
              <a:rPr lang="ja-JP" altLang="en-US" sz="1200" u="none">
                <a:solidFill>
                  <a:srgbClr val="FF0000"/>
                </a:solidFill>
                <a:latin typeface="Meiryo"/>
                <a:ea typeface="Meiryo"/>
              </a:rPr>
              <a:t>現に向け、概算費用（負担主体も）について記載してください。</a:t>
            </a:r>
            <a:endParaRPr lang="ja-JP" altLang="en-US" sz="1200" u="none" dirty="0">
              <a:ea typeface="+mn-lt"/>
              <a:cs typeface="+mn-lt"/>
            </a:endParaRPr>
          </a:p>
          <a:p>
            <a:pPr>
              <a:spcBef>
                <a:spcPct val="20000"/>
              </a:spcBef>
            </a:pPr>
            <a:r>
              <a:rPr lang="ja-JP" altLang="en-US" sz="1200" u="none">
                <a:solidFill>
                  <a:srgbClr val="FF0000"/>
                </a:solidFill>
                <a:latin typeface="Meiryo"/>
                <a:ea typeface="Meiryo"/>
              </a:rPr>
              <a:t>記載にあたっては、初期の導入コストと導入後のランニングコストを分けて記載してください。</a:t>
            </a:r>
            <a:endParaRPr lang="ja-JP" altLang="en-US" sz="1200" dirty="0">
              <a:solidFill>
                <a:srgbClr val="FF0000"/>
              </a:solidFill>
              <a:latin typeface="Meiryo"/>
              <a:ea typeface="Meiryo"/>
              <a:cs typeface="+mn-lt"/>
            </a:endParaRPr>
          </a:p>
        </p:txBody>
      </p:sp>
    </p:spTree>
    <p:extLst>
      <p:ext uri="{BB962C8B-B14F-4D97-AF65-F5344CB8AC3E}">
        <p14:creationId xmlns:p14="http://schemas.microsoft.com/office/powerpoint/2010/main" val="171601403"/>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611</Words>
  <Application>Microsoft Office PowerPoint</Application>
  <PresentationFormat>画面に合わせる (16:9)</PresentationFormat>
  <Paragraphs>68</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Meiryo</vt:lpstr>
      <vt:lpstr>游ゴシック</vt:lpstr>
      <vt:lpstr>游ゴシック Light</vt:lpstr>
      <vt:lpstr>Arial</vt:lpstr>
      <vt:lpstr>標準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MSPC146</cp:lastModifiedBy>
  <cp:revision>5</cp:revision>
  <dcterms:created xsi:type="dcterms:W3CDTF">2021-01-21T10:42:30Z</dcterms:created>
  <dcterms:modified xsi:type="dcterms:W3CDTF">2021-01-28T09:56:26Z</dcterms:modified>
</cp:coreProperties>
</file>